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43.xml" ContentType="application/vnd.openxmlformats-officedocument.presentationml.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44.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46"/>
  </p:notesMasterIdLst>
  <p:sldIdLst>
    <p:sldId id="256" r:id="rId2"/>
    <p:sldId id="264" r:id="rId3"/>
    <p:sldId id="271" r:id="rId4"/>
    <p:sldId id="285" r:id="rId5"/>
    <p:sldId id="292" r:id="rId6"/>
    <p:sldId id="265" r:id="rId7"/>
    <p:sldId id="286" r:id="rId8"/>
    <p:sldId id="288" r:id="rId9"/>
    <p:sldId id="316" r:id="rId10"/>
    <p:sldId id="287" r:id="rId11"/>
    <p:sldId id="289" r:id="rId12"/>
    <p:sldId id="290" r:id="rId13"/>
    <p:sldId id="291" r:id="rId14"/>
    <p:sldId id="266" r:id="rId15"/>
    <p:sldId id="267" r:id="rId16"/>
    <p:sldId id="293" r:id="rId17"/>
    <p:sldId id="298" r:id="rId18"/>
    <p:sldId id="309" r:id="rId19"/>
    <p:sldId id="310" r:id="rId20"/>
    <p:sldId id="294" r:id="rId21"/>
    <p:sldId id="297" r:id="rId22"/>
    <p:sldId id="300" r:id="rId23"/>
    <p:sldId id="301" r:id="rId24"/>
    <p:sldId id="302" r:id="rId25"/>
    <p:sldId id="303" r:id="rId26"/>
    <p:sldId id="304" r:id="rId27"/>
    <p:sldId id="305" r:id="rId28"/>
    <p:sldId id="306" r:id="rId29"/>
    <p:sldId id="308" r:id="rId30"/>
    <p:sldId id="270" r:id="rId31"/>
    <p:sldId id="295" r:id="rId32"/>
    <p:sldId id="296" r:id="rId33"/>
    <p:sldId id="272" r:id="rId34"/>
    <p:sldId id="283" r:id="rId35"/>
    <p:sldId id="273" r:id="rId36"/>
    <p:sldId id="299" r:id="rId37"/>
    <p:sldId id="284" r:id="rId38"/>
    <p:sldId id="307" r:id="rId39"/>
    <p:sldId id="311" r:id="rId40"/>
    <p:sldId id="312" r:id="rId41"/>
    <p:sldId id="313" r:id="rId42"/>
    <p:sldId id="314" r:id="rId43"/>
    <p:sldId id="282" r:id="rId44"/>
    <p:sldId id="315" r:id="rId4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00808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vertBarState="maximized">
    <p:restoredLeft sz="13840" autoAdjust="0"/>
    <p:restoredTop sz="94660"/>
  </p:normalViewPr>
  <p:slideViewPr>
    <p:cSldViewPr snapToGrid="0" snapToObjects="1">
      <p:cViewPr>
        <p:scale>
          <a:sx n="100" d="100"/>
          <a:sy n="100" d="100"/>
        </p:scale>
        <p:origin x="-1472" y="-5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AF75BE-0A93-E940-802F-FBA2DCAB89BF}" type="datetimeFigureOut">
              <a:rPr lang="en-US" smtClean="0"/>
              <a:pPr/>
              <a:t>1/27/14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945B7D-889A-9B43-84FF-2BB794CB81A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945B7D-889A-9B43-84FF-2BB794CB81A4}"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945B7D-889A-9B43-84FF-2BB794CB81A4}" type="slidenum">
              <a:rPr lang="en-US" smtClean="0"/>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8945B7D-889A-9B43-84FF-2BB794CB81A4}" type="slidenum">
              <a:rPr lang="en-US" smtClean="0"/>
              <a:pPr/>
              <a:t>43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6768BFE-2D46-4AA9-A49D-8B42007DDBB4}" type="datetimeFigureOut">
              <a:rPr lang="en-US"/>
              <a:pPr>
                <a:defRPr/>
              </a:pPr>
              <a:t>1/27/14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E8AC39-38C3-44A0-99DE-CD2A321DE277}"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7A62F29-340B-44EA-B6D0-DDE01056226C}" type="datetimeFigureOut">
              <a:rPr lang="en-US"/>
              <a:pPr>
                <a:defRPr/>
              </a:pPr>
              <a:t>1/27/14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D2E03AB-3600-4DAE-BB9E-9DC8A6BDC3B3}"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BA9674-D6C6-4466-8066-C074A42B9CD0}" type="datetimeFigureOut">
              <a:rPr lang="en-US"/>
              <a:pPr>
                <a:defRPr/>
              </a:pPr>
              <a:t>1/27/14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4F69941-A626-4A48-8E63-9D87D6DA35E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33B4BE9-572F-4872-BD78-E1F5CA3E5EF6}" type="datetimeFigureOut">
              <a:rPr lang="en-US"/>
              <a:pPr>
                <a:defRPr/>
              </a:pPr>
              <a:t>1/27/14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695C5D-81A9-4498-AD33-F624523B9F57}"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6E718AE-3E84-428E-9005-84B59FAAA81D}" type="datetimeFigureOut">
              <a:rPr lang="en-US"/>
              <a:pPr>
                <a:defRPr/>
              </a:pPr>
              <a:t>1/27/14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E769C07-5C57-4C12-84C0-F4E03534258A}"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16A3845-2BF4-4BC4-907E-EB972B028D61}" type="datetimeFigureOut">
              <a:rPr lang="en-US"/>
              <a:pPr>
                <a:defRPr/>
              </a:pPr>
              <a:t>1/27/14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0DE8898-462B-4EC6-B6AD-9CECA767B829}"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8136261-6558-42FC-8B5D-601DC6E455FC}" type="datetimeFigureOut">
              <a:rPr lang="en-US"/>
              <a:pPr>
                <a:defRPr/>
              </a:pPr>
              <a:t>1/27/14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E485CF5-79C4-4010-BC47-553A5AF576D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9736A00-0571-4D78-B3E6-F674A9D32DCC}" type="datetimeFigureOut">
              <a:rPr lang="en-US"/>
              <a:pPr>
                <a:defRPr/>
              </a:pPr>
              <a:t>1/27/14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563FDE6-33BE-4C49-9D11-E573332646A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347BF41-AF24-4B9D-BCA6-C1248EC22BA7}" type="datetimeFigureOut">
              <a:rPr lang="en-US"/>
              <a:pPr>
                <a:defRPr/>
              </a:pPr>
              <a:t>1/27/14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D36507A-5948-4579-95CA-81F8A4DA9B6C}"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8EAF232-9EFA-416E-9ECD-8EF6766E8F34}" type="datetimeFigureOut">
              <a:rPr lang="en-US"/>
              <a:pPr>
                <a:defRPr/>
              </a:pPr>
              <a:t>1/27/14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09599CD-C976-4CA5-B742-A6CDDB734DE0}"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1DF7554-F062-436B-9A2F-462860334977}" type="datetimeFigureOut">
              <a:rPr lang="en-US"/>
              <a:pPr>
                <a:defRPr/>
              </a:pPr>
              <a:t>1/27/14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5C4D5AD-962F-41FA-8F88-DC0A780EB2FA}"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68A581B-BD94-451A-87DE-901AB43DFF6B}" type="datetimeFigureOut">
              <a:rPr lang="en-US"/>
              <a:pPr>
                <a:defRPr/>
              </a:pPr>
              <a:t>1/27/14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884EA77-DB71-4071-B644-C48C5BE747A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bloomsinger.wordpress.com" TargetMode="External"/><Relationship Id="rId4" Type="http://schemas.openxmlformats.org/officeDocument/2006/relationships/image" Target="../media/image3.png"/><Relationship Id="rId5" Type="http://schemas.openxmlformats.org/officeDocument/2006/relationships/hyperlink" Target="http://musingswiki.wikispaces.com" TargetMode="External"/><Relationship Id="rId6" Type="http://schemas.openxmlformats.org/officeDocument/2006/relationships/image" Target="../media/image4.png"/><Relationship Id="rId7" Type="http://schemas.openxmlformats.org/officeDocument/2006/relationships/hyperlink" Target="mailto:Wendy.Bloom@fwcs.k12.in.us" TargetMode="External"/><Relationship Id="rId8" Type="http://schemas.openxmlformats.org/officeDocument/2006/relationships/hyperlink" Target="http://bloomsinger.wordpress.com/" TargetMode="External"/><Relationship Id="rId9" Type="http://schemas.openxmlformats.org/officeDocument/2006/relationships/hyperlink" Target="http://musingswiki.wikispaces.com/" TargetMode="External"/><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https://learningconnection.doe.in.gov/Standards/PrintLibrary.aspx" TargetMode="External"/><Relationship Id="rId4" Type="http://schemas.openxmlformats.org/officeDocument/2006/relationships/hyperlink" Target="http://flmusiced.org/FLmusicApps/Sessions/Handouts/2014" TargetMode="External"/><Relationship Id="rId5" Type="http://schemas.openxmlformats.org/officeDocument/2006/relationships/hyperlink" Target="http://www.stancoe.org/SCOE/iss/common_core/" TargetMode="External"/><Relationship Id="rId6" Type="http://schemas.openxmlformats.org/officeDocument/2006/relationships/hyperlink" Target="http://dese.mo.gov/divimprove/sia/msip/DOK_Chart/pdf" TargetMode="External"/><Relationship Id="rId7" Type="http://schemas.openxmlformats.org/officeDocument/2006/relationships/image" Target="../media/image13.png"/><Relationship Id="rId1" Type="http://schemas.openxmlformats.org/officeDocument/2006/relationships/slideLayout" Target="../slideLayouts/slideLayout4.xml"/><Relationship Id="rId2" Type="http://schemas.openxmlformats.org/officeDocument/2006/relationships/hyperlink" Target="http://dese.mo.gov/divimprove/sia/msip/DOK_Chart.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aspeninstitute.org/publications/implementing-common-core-state-standards-primer-close-reading-text"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flmusiced.org/FLmusicApps/Conference/Schedule/Details.aspx?ID=2123"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readingandwritingproject.com/resources/publications-for-teachers/publications-lucy-calkins.html" TargetMode="External"/><Relationship Id="rId4" Type="http://schemas.openxmlformats.org/officeDocument/2006/relationships/hyperlink" Target="http://www.kleinspiration.com/2013/12/tons-of-materials-for-using-mentor.html" TargetMode="External"/><Relationship Id="rId1" Type="http://schemas.openxmlformats.org/officeDocument/2006/relationships/slideLayout" Target="../slideLayouts/slideLayout4.xml"/><Relationship Id="rId2" Type="http://schemas.openxmlformats.org/officeDocument/2006/relationships/hyperlink" Target="http://readingandwritingproject.com/resources/common-core-standards.html"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jpeg"/><Relationship Id="rId5" Type="http://schemas.openxmlformats.org/officeDocument/2006/relationships/hyperlink" Target="https://learningconnection.doe.in.gov/Standards/PrintLibrary.aspx" TargetMode="External"/><Relationship Id="rId6" Type="http://schemas.openxmlformats.org/officeDocument/2006/relationships/hyperlink" Target="http://nccas.wikispaces.com" TargetMode="External"/><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4.jpeg"/><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s://vpn.fwcs.k12.in.us/+CSCO+0h756767633A2F2F75627A722E736A70662E7831322E76612E6866++/AcademicServices/-CSCO-3h--pages/curriculum/CUR001.pdf" TargetMode="External"/><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www.schrockguide.net/digital-storytelling.html" TargetMode="External"/><Relationship Id="rId3" Type="http://schemas.openxmlformats.org/officeDocument/2006/relationships/image" Target="../media/image15.jpeg"/></Relationships>
</file>

<file path=ppt/slides/_rels/slide22.xml.rels><?xml version="1.0" encoding="UTF-8" standalone="yes"?>
<Relationships xmlns="http://schemas.openxmlformats.org/package/2006/relationships"><Relationship Id="rId11" Type="http://schemas.openxmlformats.org/officeDocument/2006/relationships/hyperlink" Target="http://www.schrockguide.net/sketchnoting.html" TargetMode="External"/><Relationship Id="rId12" Type="http://schemas.openxmlformats.org/officeDocument/2006/relationships/hyperlink" Target="http://visual-poetry.tumblr.com" TargetMode="External"/><Relationship Id="rId13" Type="http://schemas.openxmlformats.org/officeDocument/2006/relationships/hyperlink" Target="http://www.wordle.net" TargetMode="External"/><Relationship Id="rId14" Type="http://schemas.openxmlformats.org/officeDocument/2006/relationships/hyperlink" Target="http://tagul.com" TargetMode="External"/><Relationship Id="rId15" Type="http://schemas.openxmlformats.org/officeDocument/2006/relationships/hyperlink" Target="https://itunes.apple.com/us/app/abcya-animate/id682094850?mt=8" TargetMode="External"/><Relationship Id="rId1" Type="http://schemas.openxmlformats.org/officeDocument/2006/relationships/slideLayout" Target="../slideLayouts/slideLayout4.xml"/><Relationship Id="rId2" Type="http://schemas.openxmlformats.org/officeDocument/2006/relationships/hyperlink" Target="https://itunes.apple.com/us/app/educreations-interactive-whiteboard/id478617061?ls=1&amp;mt=8" TargetMode="External"/><Relationship Id="rId3" Type="http://schemas.openxmlformats.org/officeDocument/2006/relationships/hyperlink" Target="http://www.showme.com" TargetMode="External"/><Relationship Id="rId4" Type="http://schemas.openxmlformats.org/officeDocument/2006/relationships/hyperlink" Target="http://www.techsmith.com/screenchomp.html" TargetMode="External"/><Relationship Id="rId5" Type="http://schemas.openxmlformats.org/officeDocument/2006/relationships/hyperlink" Target="http://www.launchpadtoys.com/toontastic" TargetMode="External"/><Relationship Id="rId6" Type="http://schemas.openxmlformats.org/officeDocument/2006/relationships/hyperlink" Target="https://itunes.apple.com/us/app/drawing-pad/id358207332?mt=8" TargetMode="External"/><Relationship Id="rId7" Type="http://schemas.openxmlformats.org/officeDocument/2006/relationships/hyperlink" Target="https://itunes.apple.com/us/app/pic-collage/id448639966?mt=8" TargetMode="External"/><Relationship Id="rId8" Type="http://schemas.openxmlformats.org/officeDocument/2006/relationships/hyperlink" Target="http://www.schrockguide.net/digital-storytelling.html" TargetMode="External"/><Relationship Id="rId9" Type="http://schemas.openxmlformats.org/officeDocument/2006/relationships/hyperlink" Target="http://www.freetech4teachers.com/2014/01/seven-free-online-whiteboard-tools-for.html%23.UtvS5PYo7yl" TargetMode="External"/><Relationship Id="rId10" Type="http://schemas.openxmlformats.org/officeDocument/2006/relationships/hyperlink" Target="https://itunes.apple.com/au/app/notateme-now/id783567215?mt=8" TargetMode="External"/></Relationships>
</file>

<file path=ppt/slides/_rels/slide23.xml.rels><?xml version="1.0" encoding="UTF-8" standalone="yes"?>
<Relationships xmlns="http://schemas.openxmlformats.org/package/2006/relationships"><Relationship Id="rId11" Type="http://schemas.openxmlformats.org/officeDocument/2006/relationships/hyperlink" Target="http://www.techsmith.com/jing.html" TargetMode="External"/><Relationship Id="rId12" Type="http://schemas.openxmlformats.org/officeDocument/2006/relationships/hyperlink" Target="http://www.screencast.com" TargetMode="External"/><Relationship Id="rId13" Type="http://schemas.openxmlformats.org/officeDocument/2006/relationships/hyperlink" Target="http://www.wevideo.com" TargetMode="External"/><Relationship Id="rId14" Type="http://schemas.openxmlformats.org/officeDocument/2006/relationships/hyperlink" Target="http://www.animoto.com" TargetMode="External"/><Relationship Id="rId15" Type="http://schemas.openxmlformats.org/officeDocument/2006/relationships/hyperlink" Target="http://www.screenr.com" TargetMode="External"/><Relationship Id="rId16" Type="http://schemas.openxmlformats.org/officeDocument/2006/relationships/hyperlink" Target="https://itunes.apple.com/us/app/videolicious/id400853498?mt=8" TargetMode="External"/><Relationship Id="rId17" Type="http://schemas.openxmlformats.org/officeDocument/2006/relationships/hyperlink" Target="http://www.apple.com/quicktime/download" TargetMode="External"/><Relationship Id="rId18" Type="http://schemas.openxmlformats.org/officeDocument/2006/relationships/hyperlink" Target="http://www.schrockguide.net/screencasting.html" TargetMode="External"/><Relationship Id="rId19" Type="http://schemas.openxmlformats.org/officeDocument/2006/relationships/hyperlink" Target="http://www.freetech4teachers.com/p/video-creation-resources.html%23.UtvWSPYo7yk" TargetMode="External"/><Relationship Id="rId1" Type="http://schemas.openxmlformats.org/officeDocument/2006/relationships/slideLayout" Target="../slideLayouts/slideLayout4.xml"/><Relationship Id="rId2" Type="http://schemas.openxmlformats.org/officeDocument/2006/relationships/hyperlink" Target="http://www.apple.com/ibooks-author" TargetMode="External"/><Relationship Id="rId3" Type="http://schemas.openxmlformats.org/officeDocument/2006/relationships/hyperlink" Target="https://itunes.apple.com/us/app/ibooks/id364709193?mt=8" TargetMode="External"/><Relationship Id="rId4" Type="http://schemas.openxmlformats.org/officeDocument/2006/relationships/hyperlink" Target="https://itunes.apple.com/us/app/book-creator-for-" TargetMode="External"/><Relationship Id="rId5" Type="http://schemas.openxmlformats.org/officeDocument/2006/relationships/hyperlink" Target="http://storybird.com" TargetMode="External"/><Relationship Id="rId6" Type="http://schemas.openxmlformats.org/officeDocument/2006/relationships/hyperlink" Target="http://www.glogster.com" TargetMode="External"/><Relationship Id="rId7" Type="http://schemas.openxmlformats.org/officeDocument/2006/relationships/hyperlink" Target="http://www.schrockguide.net/infographics-as-an-assessment.html" TargetMode="External"/><Relationship Id="rId8" Type="http://schemas.openxmlformats.org/officeDocument/2006/relationships/hyperlink" Target="http://www.techsmith.com" TargetMode="External"/><Relationship Id="rId9" Type="http://schemas.openxmlformats.org/officeDocument/2006/relationships/hyperlink" Target="http://www.techsmith.com/snagit.html?gclid=CIPFjJfSirwCFeYWMgodxSoAAQ" TargetMode="External"/><Relationship Id="rId10" Type="http://schemas.openxmlformats.org/officeDocument/2006/relationships/hyperlink" Target="http://www.techsmith.com/camtasia.html" TargetMode="External"/></Relationships>
</file>

<file path=ppt/slides/_rels/slide24.xml.rels><?xml version="1.0" encoding="UTF-8" standalone="yes"?>
<Relationships xmlns="http://schemas.openxmlformats.org/package/2006/relationships"><Relationship Id="rId11" Type="http://schemas.openxmlformats.org/officeDocument/2006/relationships/hyperlink" Target="https://www.google.com/search?q=Artsedge&amp;ie=utf-8&amp;oe=utf-8&amp;aq=t&amp;rls=org.mozilla:en-US:official&amp;client=firefox-a" TargetMode="External"/><Relationship Id="rId12" Type="http://schemas.openxmlformats.org/officeDocument/2006/relationships/hyperlink" Target="https://itunes.apple.com/us/app/itunes-u/id490217893?mt=8" TargetMode="External"/><Relationship Id="rId13" Type="http://schemas.openxmlformats.org/officeDocument/2006/relationships/hyperlink" Target="http://citationmachine.net/index2.php" TargetMode="External"/><Relationship Id="rId14" Type="http://schemas.openxmlformats.org/officeDocument/2006/relationships/hyperlink" Target="http://www.schrockguide.net/literacy-in-the-digital-age.html" TargetMode="External"/><Relationship Id="rId15" Type="http://schemas.openxmlformats.org/officeDocument/2006/relationships/hyperlink" Target="http://www.dsokids.com" TargetMode="External"/><Relationship Id="rId16" Type="http://schemas.openxmlformats.org/officeDocument/2006/relationships/hyperlink" Target="http://www.nyphilkids.org" TargetMode="External"/><Relationship Id="rId1" Type="http://schemas.openxmlformats.org/officeDocument/2006/relationships/slideLayout" Target="../slideLayouts/slideLayout4.xml"/><Relationship Id="rId2" Type="http://schemas.openxmlformats.org/officeDocument/2006/relationships/hyperlink" Target="https://itunes.apple.com/us/app/subtext/id457556753?mt=8" TargetMode="External"/><Relationship Id="rId3" Type="http://schemas.openxmlformats.org/officeDocument/2006/relationships/hyperlink" Target="https://itunes.apple.com/us/app/spellingcity/id538407602?mt=8" TargetMode="External"/><Relationship Id="rId4" Type="http://schemas.openxmlformats.org/officeDocument/2006/relationships/hyperlink" Target="http://www.brainpop.com" TargetMode="External"/><Relationship Id="rId5" Type="http://schemas.openxmlformats.org/officeDocument/2006/relationships/hyperlink" Target="https://www.khanacademy.org" TargetMode="External"/><Relationship Id="rId6" Type="http://schemas.openxmlformats.org/officeDocument/2006/relationships/hyperlink" Target="http://wonderopolis.org" TargetMode="External"/><Relationship Id="rId7" Type="http://schemas.openxmlformats.org/officeDocument/2006/relationships/hyperlink" Target="http://www.kidrex.org" TargetMode="External"/><Relationship Id="rId8" Type="http://schemas.openxmlformats.org/officeDocument/2006/relationships/hyperlink" Target="https://itunes.apple.com/us/app/rover-browser-for-education/id483262612?mt=8" TargetMode="External"/><Relationship Id="rId9" Type="http://schemas.openxmlformats.org/officeDocument/2006/relationships/hyperlink" Target="http://www.thinkfinity.org/welcome" TargetMode="External"/><Relationship Id="rId10" Type="http://schemas.openxmlformats.org/officeDocument/2006/relationships/hyperlink" Target="http://www.si.edu" TargetMode="External"/></Relationships>
</file>

<file path=ppt/slides/_rels/slide25.xml.rels><?xml version="1.0" encoding="UTF-8" standalone="yes"?>
<Relationships xmlns="http://schemas.openxmlformats.org/package/2006/relationships"><Relationship Id="rId9" Type="http://schemas.openxmlformats.org/officeDocument/2006/relationships/hyperlink" Target="https://itunes.apple.com/us/app/audioboo/id305204540?mt=8" TargetMode="External"/><Relationship Id="rId20" Type="http://schemas.openxmlformats.org/officeDocument/2006/relationships/image" Target="../media/image16.png"/><Relationship Id="rId10" Type="http://schemas.openxmlformats.org/officeDocument/2006/relationships/hyperlink" Target="https://itunes.apple.com/us/app/croak.it!/id525958948?mt=8" TargetMode="External"/><Relationship Id="rId11" Type="http://schemas.openxmlformats.org/officeDocument/2006/relationships/hyperlink" Target="http://www.musicfirst.com" TargetMode="External"/><Relationship Id="rId12" Type="http://schemas.openxmlformats.org/officeDocument/2006/relationships/hyperlink" Target="http://piratepad.net/DMmyWIJvGz" TargetMode="External"/><Relationship Id="rId13" Type="http://schemas.openxmlformats.org/officeDocument/2006/relationships/hyperlink" Target="http://www.voicethread.com" TargetMode="External"/><Relationship Id="rId14" Type="http://schemas.openxmlformats.org/officeDocument/2006/relationships/hyperlink" Target="https://todaysmeet.com" TargetMode="External"/><Relationship Id="rId15" Type="http://schemas.openxmlformats.org/officeDocument/2006/relationships/hyperlink" Target="https://plus.google.com/up/search" TargetMode="External"/><Relationship Id="rId16" Type="http://schemas.openxmlformats.org/officeDocument/2006/relationships/hyperlink" Target="http://padlet.com" TargetMode="External"/><Relationship Id="rId17" Type="http://schemas.openxmlformats.org/officeDocument/2006/relationships/hyperlink" Target="https://itunes.apple.com/us/app/popplet-lite/id364738549?mt=8" TargetMode="External"/><Relationship Id="rId18" Type="http://schemas.openxmlformats.org/officeDocument/2006/relationships/hyperlink" Target="https://itunes.apple.com/us/app/qr-reader-for-%09ipad/id426170776?mt=8" TargetMode="External"/><Relationship Id="rId19" Type="http://schemas.openxmlformats.org/officeDocument/2006/relationships/hyperlink" Target="http://www.gaggle.net" TargetMode="External"/><Relationship Id="rId1" Type="http://schemas.openxmlformats.org/officeDocument/2006/relationships/slideLayout" Target="../slideLayouts/slideLayout4.xml"/><Relationship Id="rId2" Type="http://schemas.openxmlformats.org/officeDocument/2006/relationships/hyperlink" Target="http://www.noteflight.com" TargetMode="External"/><Relationship Id="rId3" Type="http://schemas.openxmlformats.org/officeDocument/2006/relationships/hyperlink" Target="http://www.noteflight.com/guide%23synchronizingMedia" TargetMode="External"/><Relationship Id="rId4" Type="http://schemas.openxmlformats.org/officeDocument/2006/relationships/hyperlink" Target="https://www.myinsidemusic.comhttp://" TargetMode="External"/><Relationship Id="rId5" Type="http://schemas.openxmlformats.org/officeDocument/2006/relationships/hyperlink" Target="http://www.musicfirst.com/inside-music" TargetMode="External"/><Relationship Id="rId6" Type="http://schemas.openxmlformats.org/officeDocument/2006/relationships/hyperlink" Target="http://www.musicfirst.comsoundation-4-education" TargetMode="External"/><Relationship Id="rId7" Type="http://schemas.openxmlformats.org/officeDocument/2006/relationships/hyperlink" Target="http://www.soundation.com" TargetMode="External"/><Relationship Id="rId8" Type="http://schemas.openxmlformats.org/officeDocument/2006/relationships/hyperlink" Target="http://manual.audacityteam.org/man/Main_Page" TargetMode="External"/></Relationships>
</file>

<file path=ppt/slides/_rels/slide26.xml.rels><?xml version="1.0" encoding="UTF-8" standalone="yes"?>
<Relationships xmlns="http://schemas.openxmlformats.org/package/2006/relationships"><Relationship Id="rId11" Type="http://schemas.openxmlformats.org/officeDocument/2006/relationships/hyperlink" Target="http://www.schrockguide.net/intellectual-property.html" TargetMode="External"/><Relationship Id="rId12" Type="http://schemas.openxmlformats.org/officeDocument/2006/relationships/hyperlink" Target="http://www.schrockguide.net/assessment-and-rubrics.html" TargetMode="External"/><Relationship Id="rId13" Type="http://schemas.openxmlformats.org/officeDocument/2006/relationships/hyperlink" Target="http://www.google.com/google-d-s/createforms.html" TargetMode="External"/><Relationship Id="rId1" Type="http://schemas.openxmlformats.org/officeDocument/2006/relationships/slideLayout" Target="../slideLayouts/slideLayout4.xml"/><Relationship Id="rId2" Type="http://schemas.openxmlformats.org/officeDocument/2006/relationships/hyperlink" Target="http://www.prezi.com" TargetMode="External"/><Relationship Id="rId3" Type="http://schemas.openxmlformats.org/officeDocument/2006/relationships/hyperlink" Target="http://www.slideshare.com" TargetMode="External"/><Relationship Id="rId4" Type="http://schemas.openxmlformats.org/officeDocument/2006/relationships/hyperlink" Target="http://express.smarttech.com" TargetMode="External"/><Relationship Id="rId5" Type="http://schemas.openxmlformats.org/officeDocument/2006/relationships/hyperlink" Target="http://www.aurasma.com/%23/whats-your-aura" TargetMode="External"/><Relationship Id="rId6" Type="http://schemas.openxmlformats.org/officeDocument/2006/relationships/hyperlink" Target="http://musicwithmrsdennis.blogspot.com/search/label/apps" TargetMode="External"/><Relationship Id="rId7" Type="http://schemas.openxmlformats.org/officeDocument/2006/relationships/hyperlink" Target="http://www.cphmusic.net/2013/10/aurasma-in-the-music-classroom.html" TargetMode="External"/><Relationship Id="rId8" Type="http://schemas.openxmlformats.org/officeDocument/2006/relationships/hyperlink" Target="http://www.splashtop.com" TargetMode="External"/><Relationship Id="rId9" Type="http://schemas.openxmlformats.org/officeDocument/2006/relationships/hyperlink" Target="http://www.airsquirrels.com/reflector" TargetMode="External"/><Relationship Id="rId10" Type="http://schemas.openxmlformats.org/officeDocument/2006/relationships/hyperlink" Target="http://www.airserver.com" TargetMode="External"/></Relationships>
</file>

<file path=ppt/slides/_rels/slide27.xml.rels><?xml version="1.0" encoding="UTF-8" standalone="yes"?>
<Relationships xmlns="http://schemas.openxmlformats.org/package/2006/relationships"><Relationship Id="rId9" Type="http://schemas.openxmlformats.org/officeDocument/2006/relationships/hyperlink" Target="http://www.socrative.com" TargetMode="External"/><Relationship Id="rId20" Type="http://schemas.openxmlformats.org/officeDocument/2006/relationships/hyperlink" Target="http://www.teachit.co.uk/custom_content/Timer/clock3.html" TargetMode="External"/><Relationship Id="rId21" Type="http://schemas.openxmlformats.org/officeDocument/2006/relationships/hyperlink" Target="https://www.spotify.com/us" TargetMode="External"/><Relationship Id="rId22" Type="http://schemas.openxmlformats.org/officeDocument/2006/relationships/hyperlink" Target="http://www.apple.com/itunes" TargetMode="External"/><Relationship Id="rId10" Type="http://schemas.openxmlformats.org/officeDocument/2006/relationships/hyperlink" Target="http://www.apple.com/itunes/itunes-match" TargetMode="External"/><Relationship Id="rId11" Type="http://schemas.openxmlformats.org/officeDocument/2006/relationships/hyperlink" Target="https://drive.google.com" TargetMode="External"/><Relationship Id="rId12" Type="http://schemas.openxmlformats.org/officeDocument/2006/relationships/hyperlink" Target="http://www.google.com/drive/apps.html" TargetMode="External"/><Relationship Id="rId13" Type="http://schemas.openxmlformats.org/officeDocument/2006/relationships/hyperlink" Target="https://itunes.apple.com/us/app/evernote/id281796108?mt=8" TargetMode="External"/><Relationship Id="rId14" Type="http://schemas.openxmlformats.org/officeDocument/2006/relationships/hyperlink" Target="https://www.educlipper.net" TargetMode="External"/><Relationship Id="rId15" Type="http://schemas.openxmlformats.org/officeDocument/2006/relationships/hyperlink" Target="http://www.livebinders.com" TargetMode="External"/><Relationship Id="rId16" Type="http://schemas.openxmlformats.org/officeDocument/2006/relationships/hyperlink" Target="http://www.pinterest.com" TargetMode="External"/><Relationship Id="rId17" Type="http://schemas.openxmlformats.org/officeDocument/2006/relationships/hyperlink" Target="http://feedly.com/index.html%23welcome" TargetMode="External"/><Relationship Id="rId18" Type="http://schemas.openxmlformats.org/officeDocument/2006/relationships/hyperlink" Target="https://itunes.apple.com/us/app/qr-reader-for-%09ipad/id426170776?mt=8" TargetMode="External"/><Relationship Id="rId19" Type="http://schemas.openxmlformats.org/officeDocument/2006/relationships/hyperlink" Target="https://itunes.apple.com/us/app/tico-timer/id792953890?mt=8&amp;utm_campaign=Listly&amp;utm_medium=list&amp;utm_source=listly" TargetMode="External"/><Relationship Id="rId1" Type="http://schemas.openxmlformats.org/officeDocument/2006/relationships/slideLayout" Target="../slideLayouts/slideLayout4.xml"/><Relationship Id="rId2" Type="http://schemas.openxmlformats.org/officeDocument/2006/relationships/hyperlink" Target="https://www.dropbox.com" TargetMode="External"/><Relationship Id="rId3" Type="http://schemas.openxmlformats.org/officeDocument/2006/relationships/hyperlink" Target="http://www.soundcloud.com" TargetMode="External"/><Relationship Id="rId4" Type="http://schemas.openxmlformats.org/officeDocument/2006/relationships/hyperlink" Target="http://www.classdojo.com" TargetMode="External"/><Relationship Id="rId5" Type="http://schemas.openxmlformats.org/officeDocument/2006/relationships/hyperlink" Target="http://www.gaggle.net" TargetMode="External"/><Relationship Id="rId6" Type="http://schemas.openxmlformats.org/officeDocument/2006/relationships/hyperlink" Target="http://www.edmodo.com" TargetMode="External"/><Relationship Id="rId7" Type="http://schemas.openxmlformats.org/officeDocument/2006/relationships/hyperlink" Target="http://www.idoceo.net/index.php/en" TargetMode="External"/><Relationship Id="rId8" Type="http://schemas.openxmlformats.org/officeDocument/2006/relationships/hyperlink" Target="https://itunes.apple.com/us/app/idoceo-teachers-notepad/id477120941"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ww.blogger.com/home" TargetMode="External"/><Relationship Id="rId4" Type="http://schemas.openxmlformats.org/officeDocument/2006/relationships/hyperlink" Target="http://www.wikispaces.com" TargetMode="External"/><Relationship Id="rId5" Type="http://schemas.openxmlformats.org/officeDocument/2006/relationships/hyperlink" Target="http://www.google.com/sites/help/intl/en/overview.html" TargetMode="External"/><Relationship Id="rId6" Type="http://schemas.openxmlformats.org/officeDocument/2006/relationships/hyperlink" Target="http://www.weebly.com/" TargetMode="External"/><Relationship Id="rId7" Type="http://schemas.openxmlformats.org/officeDocument/2006/relationships/hyperlink" Target="http://www.gaggle.net" TargetMode="External"/><Relationship Id="rId8" Type="http://schemas.openxmlformats.org/officeDocument/2006/relationships/hyperlink" Target="http://www.freetech4teachers.com/p/creating-effective-blogs-websites.html%23.UtzzIPYo7yk" TargetMode="External"/><Relationship Id="rId9" Type="http://schemas.openxmlformats.org/officeDocument/2006/relationships/hyperlink" Target="http://21centuryedtech.wordpress.com/2012/07/18/flipping-the-classroom-a-goldmine-of-research-and-resources-to-keep-you-on-your-feet" TargetMode="External"/><Relationship Id="rId10" Type="http://schemas.openxmlformats.org/officeDocument/2006/relationships/hyperlink" Target="http://www.slideshare.net/andella/flipping-learning-the-good-the-bad-and-the-ugle" TargetMode="External"/><Relationship Id="rId11" Type="http://schemas.openxmlformats.org/officeDocument/2006/relationships/hyperlink" Target="http://www.knowmia.com/watch/lesson/19724" TargetMode="External"/><Relationship Id="rId1" Type="http://schemas.openxmlformats.org/officeDocument/2006/relationships/slideLayout" Target="../slideLayouts/slideLayout4.xml"/><Relationship Id="rId2" Type="http://schemas.openxmlformats.org/officeDocument/2006/relationships/hyperlink" Target="http://edublogs.org" TargetMode="External"/></Relationships>
</file>

<file path=ppt/slides/_rels/slide29.xml.rels><?xml version="1.0" encoding="UTF-8" standalone="yes"?>
<Relationships xmlns="http://schemas.openxmlformats.org/package/2006/relationships"><Relationship Id="rId9" Type="http://schemas.openxmlformats.org/officeDocument/2006/relationships/hyperlink" Target="http://www.usa.canon.com/cusa/consumer/" TargetMode="External"/><Relationship Id="rId20" Type="http://schemas.openxmlformats.org/officeDocument/2006/relationships/image" Target="../media/image26.png"/><Relationship Id="rId21" Type="http://schemas.openxmlformats.org/officeDocument/2006/relationships/image" Target="../media/image27.png"/><Relationship Id="rId22" Type="http://schemas.openxmlformats.org/officeDocument/2006/relationships/image" Target="../media/image28.png"/><Relationship Id="rId10" Type="http://schemas.openxmlformats.org/officeDocument/2006/relationships/hyperlink" Target="http://www.sweetwater.com" TargetMode="External"/><Relationship Id="rId11" Type="http://schemas.openxmlformats.org/officeDocument/2006/relationships/image" Target="../media/image17.png"/><Relationship Id="rId12" Type="http://schemas.openxmlformats.org/officeDocument/2006/relationships/image" Target="../media/image18.png"/><Relationship Id="rId13" Type="http://schemas.openxmlformats.org/officeDocument/2006/relationships/image" Target="../media/image19.png"/><Relationship Id="rId14" Type="http://schemas.openxmlformats.org/officeDocument/2006/relationships/image" Target="../media/image20.png"/><Relationship Id="rId15" Type="http://schemas.openxmlformats.org/officeDocument/2006/relationships/image" Target="../media/image21.jpeg"/><Relationship Id="rId16" Type="http://schemas.openxmlformats.org/officeDocument/2006/relationships/image" Target="../media/image22.png"/><Relationship Id="rId17" Type="http://schemas.openxmlformats.org/officeDocument/2006/relationships/image" Target="../media/image23.png"/><Relationship Id="rId18" Type="http://schemas.openxmlformats.org/officeDocument/2006/relationships/image" Target="../media/image24.png"/><Relationship Id="rId19" Type="http://schemas.openxmlformats.org/officeDocument/2006/relationships/image" Target="../media/image25.png"/><Relationship Id="rId1" Type="http://schemas.openxmlformats.org/officeDocument/2006/relationships/slideLayout" Target="../slideLayouts/slideLayout4.xml"/><Relationship Id="rId2" Type="http://schemas.openxmlformats.org/officeDocument/2006/relationships/hyperlink" Target="http://www.zoom.co.jp/products/iq5" TargetMode="External"/><Relationship Id="rId3" Type="http://schemas.openxmlformats.org/officeDocument/2006/relationships/hyperlink" Target="http://www.zoom.co.jp/products/h6" TargetMode="External"/><Relationship Id="rId4" Type="http://schemas.openxmlformats.org/officeDocument/2006/relationships/hyperlink" Target="http://bluemic.com/spark_digital" TargetMode="External"/><Relationship Id="rId5" Type="http://schemas.openxmlformats.org/officeDocument/2006/relationships/hyperlink" Target="http://bluemic.com/mikey_digital/Blue" TargetMode="External"/><Relationship Id="rId6" Type="http://schemas.openxmlformats.org/officeDocument/2006/relationships/hyperlink" Target="http://unleashmofi.com" TargetMode="External"/><Relationship Id="rId7" Type="http://schemas.openxmlformats.org/officeDocument/2006/relationships/hyperlink" Target="http://www.korg.com/us/products/controllers/nanokey2" TargetMode="External"/><Relationship Id="rId8" Type="http://schemas.openxmlformats.org/officeDocument/2006/relationships/hyperlink" Target="http://adonit.net"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corestandards.org/resources/frequently-asked-questions" TargetMode="External"/><Relationship Id="rId4"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hyperlink" Target="http://www.corestandards.org" TargetMode="External"/></Relationships>
</file>

<file path=ppt/slides/_rels/slide30.xml.rels><?xml version="1.0" encoding="UTF-8" standalone="yes"?>
<Relationships xmlns="http://schemas.openxmlformats.org/package/2006/relationships"><Relationship Id="rId11" Type="http://schemas.openxmlformats.org/officeDocument/2006/relationships/hyperlink" Target="https://soundcloud.com/infusedmus/techno-dream-template-" TargetMode="External"/><Relationship Id="rId12" Type="http://schemas.openxmlformats.org/officeDocument/2006/relationships/image" Target="../media/image14.jpeg"/><Relationship Id="rId13" Type="http://schemas.openxmlformats.org/officeDocument/2006/relationships/image" Target="../media/image29.png"/><Relationship Id="rId14" Type="http://schemas.openxmlformats.org/officeDocument/2006/relationships/image" Target="../media/image30.jpeg"/><Relationship Id="rId15" Type="http://schemas.openxmlformats.org/officeDocument/2006/relationships/image" Target="../media/image31.jpeg"/><Relationship Id="rId16" Type="http://schemas.openxmlformats.org/officeDocument/2006/relationships/image" Target="../media/image32.jpeg"/><Relationship Id="rId17" Type="http://schemas.openxmlformats.org/officeDocument/2006/relationships/image" Target="../media/image33.png"/><Relationship Id="rId1" Type="http://schemas.openxmlformats.org/officeDocument/2006/relationships/slideLayout" Target="../slideLayouts/slideLayout4.xml"/><Relationship Id="rId2" Type="http://schemas.openxmlformats.org/officeDocument/2006/relationships/hyperlink" Target="https://www.gaggle.net/blogs.do" TargetMode="External"/><Relationship Id="rId3" Type="http://schemas.openxmlformats.org/officeDocument/2006/relationships/hyperlink" Target="https://www.gaggle.net/blogs.do?op=blogMain&amp;t=MjEyMjQxNjM6LTE6LTE=" TargetMode="External"/><Relationship Id="rId4" Type="http://schemas.openxmlformats.org/officeDocument/2006/relationships/hyperlink" Target="https://www.gaggle.net/blogs.do?op=blogMain&amp;t=MjEyMjQxNjM6LTE6LTE" TargetMode="External"/><Relationship Id="rId5" Type="http://schemas.openxmlformats.org/officeDocument/2006/relationships/hyperlink" Target="http://comets2.sites.noteflight.com/scores/view/" TargetMode="External"/><Relationship Id="rId6" Type="http://schemas.openxmlformats.org/officeDocument/2006/relationships/hyperlink" Target="http://comets2.sites.noteflight.com/scores/view/a39ce91c1cd15db6e716d71e4cf1539b1cbeff30" TargetMode="External"/><Relationship Id="rId7" Type="http://schemas.openxmlformats.org/officeDocument/2006/relationships/hyperlink" Target="http://comets1.sites.noteflight.com/scores/view/" TargetMode="External"/><Relationship Id="rId8" Type="http://schemas.openxmlformats.org/officeDocument/2006/relationships/hyperlink" Target="http://comets1.sites.noteflight.com/scores/view/eb81b697f741a2b7b7805fb289f32c31be863914" TargetMode="External"/><Relationship Id="rId9" Type="http://schemas.openxmlformats.org/officeDocument/2006/relationships/hyperlink" Target="http://www.noteflight.com/scores/view" TargetMode="External"/><Relationship Id="rId10" Type="http://schemas.openxmlformats.org/officeDocument/2006/relationships/hyperlink" Target="http://www.noteflight.com/scores/view/310450d1c001a4120ae292bad54e36d1641e78b0"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musicwithmrsdennis.blogspot.com/search/label/apps" TargetMode="External"/><Relationship Id="rId4"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hyperlink" Target="http://www.aurasma.com/%23/whats-your-aura"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hyperlink" Target="http://nccas.wikispaces.com/Common+Core+Alignment"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s://learningconnection.doe.in.gov/Standards/PrintLibrary.aspx" TargetMode="External"/><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jpeg"/><Relationship Id="rId5" Type="http://schemas.openxmlformats.org/officeDocument/2006/relationships/hyperlink" Target="http://www.riseindiana.org"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jpe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jpeg"/><Relationship Id="rId1" Type="http://schemas.openxmlformats.org/officeDocument/2006/relationships/slideLayout" Target="../slideLayouts/slideLayout4.xml"/><Relationship Id="rId2" Type="http://schemas.openxmlformats.org/officeDocument/2006/relationships/hyperlink" Target="http://musingswiki.wikispaces.com/Technology+Driven+Music+Projects+to+Support+Language+Arts+and+Math+in+the+Common+Core" TargetMode="External"/></Relationships>
</file>

<file path=ppt/slides/_rels/slide38.xml.rels><?xml version="1.0" encoding="UTF-8" standalone="yes"?>
<Relationships xmlns="http://schemas.openxmlformats.org/package/2006/relationships"><Relationship Id="rId11" Type="http://schemas.openxmlformats.org/officeDocument/2006/relationships/hyperlink" Target="http://www.etsy.com/shop/beatblocks" TargetMode="External"/><Relationship Id="rId12" Type="http://schemas.openxmlformats.org/officeDocument/2006/relationships/hyperlink" Target="http://www.musictechteacher.com" TargetMode="External"/><Relationship Id="rId13" Type="http://schemas.openxmlformats.org/officeDocument/2006/relationships/hyperlink" Target="http://www.musictechteacher.com/music_quizzes/music_quizzes.htm" TargetMode="External"/><Relationship Id="rId14" Type="http://schemas.openxmlformats.org/officeDocument/2006/relationships/image" Target="../media/image35.png"/><Relationship Id="rId1" Type="http://schemas.openxmlformats.org/officeDocument/2006/relationships/slideLayout" Target="../slideLayouts/slideLayout4.xml"/><Relationship Id="rId2" Type="http://schemas.openxmlformats.org/officeDocument/2006/relationships/hyperlink" Target="http://www.beyondthenotes.net/index.php" TargetMode="External"/><Relationship Id="rId3" Type="http://schemas.openxmlformats.org/officeDocument/2006/relationships/hyperlink" Target="http://www.philtulga.com/pie.html" TargetMode="External"/><Relationship Id="rId4" Type="http://schemas.openxmlformats.org/officeDocument/2006/relationships/hyperlink" Target="http://www.philtulga.com/counter.html" TargetMode="External"/><Relationship Id="rId5" Type="http://schemas.openxmlformats.org/officeDocument/2006/relationships/hyperlink" Target="https://itunes.apple.com/us/app/rhythm-" TargetMode="External"/><Relationship Id="rId6" Type="http://schemas.openxmlformats.org/officeDocument/2006/relationships/hyperlink" Target="http://www.quavermusic.com/Default.aspx" TargetMode="External"/><Relationship Id="rId7" Type="http://schemas.openxmlformats.org/officeDocument/2006/relationships/hyperlink" Target="http://en.wikipedia.org/wiki/Duple_and_quadruple_meter" TargetMode="External"/><Relationship Id="rId8" Type="http://schemas.openxmlformats.org/officeDocument/2006/relationships/hyperlink" Target="http://en.wikipedia.org/wiki/Tie_(music)" TargetMode="External"/><Relationship Id="rId9" Type="http://schemas.openxmlformats.org/officeDocument/2006/relationships/hyperlink" Target="http://en.wikipedia.org/wiki/Tuplet%23Triplets" TargetMode="External"/><Relationship Id="rId10" Type="http://schemas.openxmlformats.org/officeDocument/2006/relationships/hyperlink" Target="http://elementarymusicresources.blogspot.ca/2013/05/centers-lego-music.html"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www.p21.org" TargetMode="External"/><Relationship Id="rId4" Type="http://schemas.openxmlformats.org/officeDocument/2006/relationships/hyperlink" Target="http://nccas.wikispaces.com" TargetMode="External"/><Relationship Id="rId5" Type="http://schemas.openxmlformats.org/officeDocument/2006/relationships/hyperlink" Target="http://nccas.wikispaces.com/Conceptual+Framework" TargetMode="External"/><Relationship Id="rId6" Type="http://schemas.openxmlformats.org/officeDocument/2006/relationships/hyperlink" Target="https://learningconnection.doe.in.gov/Standards/PrintLibrary.aspx" TargetMode="External"/><Relationship Id="rId7" Type="http://schemas.openxmlformats.org/officeDocument/2006/relationships/hyperlink" Target="http://nccas.wikispaces.com/Common+Core+Alignment" TargetMode="External"/><Relationship Id="rId8" Type="http://schemas.openxmlformats.org/officeDocument/2006/relationships/hyperlink" Target="http://www.riseindiana.org" TargetMode="External"/><Relationship Id="rId1" Type="http://schemas.openxmlformats.org/officeDocument/2006/relationships/slideLayout" Target="../slideLayouts/slideLayout4.xml"/><Relationship Id="rId2" Type="http://schemas.openxmlformats.org/officeDocument/2006/relationships/hyperlink" Target="http://www.corestandards.or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learningconnection.doe.in.gov/Standards/PrintLibrary.aspx" TargetMode="External"/><Relationship Id="rId4" Type="http://schemas.openxmlformats.org/officeDocument/2006/relationships/hyperlink" Target="http://www.masteryconnect.com" TargetMode="External"/><Relationship Id="rId5" Type="http://schemas.openxmlformats.org/officeDocument/2006/relationships/hyperlink" Target="https://itunes.apple.com/us/app/common-core-standards/id439424555?mt=8" TargetMode="External"/><Relationship Id="rId6" Type="http://schemas.openxmlformats.org/officeDocument/2006/relationships/image" Target="../media/image6.gif"/><Relationship Id="rId7" Type="http://schemas.openxmlformats.org/officeDocument/2006/relationships/image" Target="../media/image7.png"/><Relationship Id="rId1" Type="http://schemas.openxmlformats.org/officeDocument/2006/relationships/slideLayout" Target="../slideLayouts/slideLayout4.xml"/><Relationship Id="rId2" Type="http://schemas.openxmlformats.org/officeDocument/2006/relationships/hyperlink" Target="http://www.parcconline.org"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transitiontocommoncore.wikispaces.hcpss.org/Music" TargetMode="External"/><Relationship Id="rId4" Type="http://schemas.openxmlformats.org/officeDocument/2006/relationships/hyperlink" Target="http://flmusiced.org/FLmusicApps/Conference/Schedule/Details.aspx?ID=2123" TargetMode="External"/><Relationship Id="rId5" Type="http://schemas.openxmlformats.org/officeDocument/2006/relationships/hyperlink" Target="http://www.stancoe.org/SCOE/iss/common_core/" TargetMode="External"/><Relationship Id="rId6" Type="http://schemas.openxmlformats.org/officeDocument/2006/relationships/hyperlink" Target="http://dese.mo.gov/divimprove/sia/msip/DOK_Chart.pdf" TargetMode="External"/><Relationship Id="rId7" Type="http://schemas.openxmlformats.org/officeDocument/2006/relationships/hyperlink" Target="http://www.aspeninstitute.org/publications/implementing-common-core-state-standards-primer-close-reading-text" TargetMode="External"/><Relationship Id="rId1" Type="http://schemas.openxmlformats.org/officeDocument/2006/relationships/slideLayout" Target="../slideLayouts/slideLayout4.xml"/><Relationship Id="rId2" Type="http://schemas.openxmlformats.org/officeDocument/2006/relationships/hyperlink" Target="http://flmusiced.org/flmusicapps/conference/Schedule/Details.aspx?ID=2122"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readingandwritingproject.com/resources/publications-for-teachers/publications-lucy-calkins.html" TargetMode="External"/><Relationship Id="rId4" Type="http://schemas.openxmlformats.org/officeDocument/2006/relationships/hyperlink" Target="https://vpn.fwcs.k12.in.us/+CSCO+0h756767633A2F2F75627A722E736A70662E7831322E76612E6866++/AcademicServices/-CSCO-3h--pages/curriculum/CUR001.pdf" TargetMode="External"/><Relationship Id="rId1" Type="http://schemas.openxmlformats.org/officeDocument/2006/relationships/slideLayout" Target="../slideLayouts/slideLayout4.xml"/><Relationship Id="rId2" Type="http://schemas.openxmlformats.org/officeDocument/2006/relationships/hyperlink" Target="http://readingandwritingproject.com/resources/common-core-standards.html" TargetMode="External"/></Relationships>
</file>

<file path=ppt/slides/_rels/slide42.xml.rels><?xml version="1.0" encoding="UTF-8" standalone="yes"?>
<Relationships xmlns="http://schemas.openxmlformats.org/package/2006/relationships"><Relationship Id="rId11" Type="http://schemas.openxmlformats.org/officeDocument/2006/relationships/hyperlink" Target="http://www.ti-me.org" TargetMode="External"/><Relationship Id="rId12" Type="http://schemas.openxmlformats.org/officeDocument/2006/relationships/hyperlink" Target="http://www.musicfirst.com" TargetMode="External"/><Relationship Id="rId13" Type="http://schemas.openxmlformats.org/officeDocument/2006/relationships/hyperlink" Target="http://musicedtech.com" TargetMode="External"/><Relationship Id="rId14" Type="http://schemas.openxmlformats.org/officeDocument/2006/relationships/hyperlink" Target="http://www.midnightmusic.com.au" TargetMode="External"/><Relationship Id="rId15" Type="http://schemas.openxmlformats.org/officeDocument/2006/relationships/hyperlink" Target="http://www.amymburns.com" TargetMode="External"/><Relationship Id="rId16" Type="http://schemas.openxmlformats.org/officeDocument/2006/relationships/hyperlink" Target="http://mustech.net" TargetMode="External"/><Relationship Id="rId17" Type="http://schemas.openxmlformats.org/officeDocument/2006/relationships/hyperlink" Target="http://musictechteacher.com" TargetMode="External"/><Relationship Id="rId18" Type="http://schemas.openxmlformats.org/officeDocument/2006/relationships/hyperlink" Target="http://musicwithmrsdennis.blogspot.com/search/label/apps" TargetMode="External"/><Relationship Id="rId19" Type="http://schemas.openxmlformats.org/officeDocument/2006/relationships/hyperlink" Target="http://www.cphmusic.net/2013/10/aurasma-in-the-music-classroom.html" TargetMode="External"/><Relationship Id="rId1" Type="http://schemas.openxmlformats.org/officeDocument/2006/relationships/slideLayout" Target="../slideLayouts/slideLayout4.xml"/><Relationship Id="rId2" Type="http://schemas.openxmlformats.org/officeDocument/2006/relationships/hyperlink" Target="http://www.schrockguide.net" TargetMode="External"/><Relationship Id="rId3" Type="http://schemas.openxmlformats.org/officeDocument/2006/relationships/hyperlink" Target="http://www.freetech4teachers.com" TargetMode="External"/><Relationship Id="rId4" Type="http://schemas.openxmlformats.org/officeDocument/2006/relationships/hyperlink" Target="http://21centuryedtech.wordpress.com" TargetMode="External"/><Relationship Id="rId5" Type="http://schemas.openxmlformats.org/officeDocument/2006/relationships/hyperlink" Target="http://tammyworcester.com" TargetMode="External"/><Relationship Id="rId6" Type="http://schemas.openxmlformats.org/officeDocument/2006/relationships/hyperlink" Target="https://edshelf.com" TargetMode="External"/><Relationship Id="rId7" Type="http://schemas.openxmlformats.org/officeDocument/2006/relationships/hyperlink" Target="http://www.teachthought.com" TargetMode="External"/><Relationship Id="rId8" Type="http://schemas.openxmlformats.org/officeDocument/2006/relationships/hyperlink" Target="http://www.edutopia.org" TargetMode="External"/><Relationship Id="rId9" Type="http://schemas.openxmlformats.org/officeDocument/2006/relationships/hyperlink" Target="http://www.kleinspiration.com" TargetMode="External"/><Relationship Id="rId10" Type="http://schemas.openxmlformats.org/officeDocument/2006/relationships/hyperlink" Target="https://www.facebook.com/groups/musicpln"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bloomsinger.wordpress.com" TargetMode="External"/><Relationship Id="rId4" Type="http://schemas.openxmlformats.org/officeDocument/2006/relationships/hyperlink" Target="http://musingswiki.wikispaces.com/Technology+Driven+Music+Projects+to+Support+Language+Arts+and+Math+in+the+Common+Core" TargetMode="External"/><Relationship Id="rId5" Type="http://schemas.openxmlformats.org/officeDocument/2006/relationships/image" Target="../media/image3.png"/><Relationship Id="rId6" Type="http://schemas.openxmlformats.org/officeDocument/2006/relationships/hyperlink" Target="http://musingswiki.wikispaces.com/Technology+Driven+Music+Projects+to+Support+Language+Arts+and%20+Math+in+the+Common+Core" TargetMode="External"/><Relationship Id="rId7" Type="http://schemas.openxmlformats.org/officeDocument/2006/relationships/image" Target="../media/image4.png"/><Relationship Id="rId8" Type="http://schemas.openxmlformats.org/officeDocument/2006/relationships/image" Target="../media/image37.png"/><Relationship Id="rId9" Type="http://schemas.openxmlformats.org/officeDocument/2006/relationships/image" Target="../media/image38.png"/><Relationship Id="rId10" Type="http://schemas.openxmlformats.org/officeDocument/2006/relationships/image" Target="../media/image39.pn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4.xml.rels><?xml version="1.0" encoding="UTF-8" standalone="yes"?>
<Relationships xmlns="http://schemas.openxmlformats.org/package/2006/relationships"><Relationship Id="rId3" Type="http://schemas.openxmlformats.org/officeDocument/2006/relationships/hyperlink" Target="mailto:Wendy.Bloom@fwcs.k12.in.us" TargetMode="External"/><Relationship Id="rId4" Type="http://schemas.openxmlformats.org/officeDocument/2006/relationships/hyperlink" Target="http://bloomsinger.wordpress.com/" TargetMode="External"/><Relationship Id="rId5" Type="http://schemas.openxmlformats.org/officeDocument/2006/relationships/hyperlink" Target="http://musingswiki.wikispaces.com/" TargetMode="External"/><Relationship Id="rId6" Type="http://schemas.openxmlformats.org/officeDocument/2006/relationships/hyperlink" Target="http://bloomsinger.wordpress.com" TargetMode="External"/><Relationship Id="rId7" Type="http://schemas.openxmlformats.org/officeDocument/2006/relationships/image" Target="../media/image3.png"/><Relationship Id="rId8" Type="http://schemas.openxmlformats.org/officeDocument/2006/relationships/hyperlink" Target="http://musingswiki.wikispaces.com" TargetMode="External"/><Relationship Id="rId9" Type="http://schemas.openxmlformats.org/officeDocument/2006/relationships/image" Target="../media/image4.png"/><Relationship Id="rId1" Type="http://schemas.openxmlformats.org/officeDocument/2006/relationships/slideLayout" Target="../slideLayouts/slideLayout4.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http://musicstandards.org/states/indiana" TargetMode="External"/><Relationship Id="rId4" Type="http://schemas.openxmlformats.org/officeDocument/2006/relationships/hyperlink" Target="https://learningconnection.doe.in.gov/Standards/About.aspx?art=11" TargetMode="External"/><Relationship Id="rId5" Type="http://schemas.openxmlformats.org/officeDocument/2006/relationships/hyperlink" Target="file://localhost/Indiana%20Academic%20Standards%20With%20Literacy%20Standards/%20http/::musicstandards.org:wp-content:uploads:2012:04:IN_Music_Standards_2010.pdf" TargetMode="External"/><Relationship Id="rId6" Type="http://schemas.openxmlformats.org/officeDocument/2006/relationships/image" Target="../media/image8.gif"/><Relationship Id="rId1" Type="http://schemas.openxmlformats.org/officeDocument/2006/relationships/slideLayout" Target="../slideLayouts/slideLayout4.xml"/><Relationship Id="rId2" Type="http://schemas.openxmlformats.org/officeDocument/2006/relationships/hyperlink" Target="http://www.parcconline.org/indiana"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5.png"/><Relationship Id="rId1" Type="http://schemas.openxmlformats.org/officeDocument/2006/relationships/slideLayout" Target="../slideLayouts/slideLayout10.xml"/><Relationship Id="rId2" Type="http://schemas.openxmlformats.org/officeDocument/2006/relationships/hyperlink" Target="http://blog.artsusa.org/2012/09/17/common-core-architect-adds-to-blog-salon-discussion"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p21.org" TargetMode="External"/><Relationship Id="rId4" Type="http://schemas.openxmlformats.org/officeDocument/2006/relationships/image" Target="../media/image10.png"/><Relationship Id="rId5" Type="http://schemas.openxmlformats.org/officeDocument/2006/relationships/image" Target="../media/image11.jpeg"/><Relationship Id="rId1" Type="http://schemas.openxmlformats.org/officeDocument/2006/relationships/slideLayout" Target="../slideLayouts/slideLayout4.xml"/><Relationship Id="rId2" Type="http://schemas.openxmlformats.org/officeDocument/2006/relationships/hyperlink" Target="https://transitiontocommoncore.wikispaces.hcpss.org/Music"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nccas.wikispaces.com" TargetMode="External"/><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hyperlink" Target="http://nccas.wikispaces.com/Conceptual+Framework"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hyperlink" Target="http://nccas.wikispaces.com/Conceptual+Framework" TargetMode="External"/><Relationship Id="rId1" Type="http://schemas.openxmlformats.org/officeDocument/2006/relationships/slideLayout" Target="../slideLayouts/slideLayout4.xml"/><Relationship Id="rId2" Type="http://schemas.openxmlformats.org/officeDocument/2006/relationships/hyperlink" Target="http://nccas.wikispaces.co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3316" name="Picture 5">
            <a:hlinkClick r:id="rId3"/>
          </p:cNvPr>
          <p:cNvPicPr>
            <a:picLocks noChangeAspect="1"/>
          </p:cNvPicPr>
          <p:nvPr/>
        </p:nvPicPr>
        <p:blipFill>
          <a:blip r:embed="rId4">
            <a:clrChange>
              <a:clrFrom>
                <a:srgbClr val="96A099"/>
              </a:clrFrom>
              <a:clrTo>
                <a:srgbClr val="96A099">
                  <a:alpha val="0"/>
                </a:srgbClr>
              </a:clrTo>
            </a:clrChange>
          </a:blip>
          <a:srcRect/>
          <a:stretch>
            <a:fillRect/>
          </a:stretch>
        </p:blipFill>
        <p:spPr bwMode="auto">
          <a:xfrm>
            <a:off x="5098404" y="4381500"/>
            <a:ext cx="1651000" cy="368300"/>
          </a:xfrm>
          <a:prstGeom prst="rect">
            <a:avLst/>
          </a:prstGeom>
          <a:noFill/>
          <a:ln w="9525">
            <a:noFill/>
            <a:miter lim="800000"/>
            <a:headEnd/>
            <a:tailEnd/>
          </a:ln>
        </p:spPr>
      </p:pic>
      <p:pic>
        <p:nvPicPr>
          <p:cNvPr id="13317" name="Picture 6">
            <a:hlinkClick r:id="rId5"/>
          </p:cNvPr>
          <p:cNvPicPr>
            <a:picLocks noChangeAspect="1"/>
          </p:cNvPicPr>
          <p:nvPr/>
        </p:nvPicPr>
        <p:blipFill>
          <a:blip r:embed="rId6">
            <a:clrChange>
              <a:clrFrom>
                <a:srgbClr val="FFFFFF"/>
              </a:clrFrom>
              <a:clrTo>
                <a:srgbClr val="FFFFFF">
                  <a:alpha val="0"/>
                </a:srgbClr>
              </a:clrTo>
            </a:clrChange>
          </a:blip>
          <a:srcRect/>
          <a:stretch>
            <a:fillRect/>
          </a:stretch>
        </p:blipFill>
        <p:spPr bwMode="auto">
          <a:xfrm>
            <a:off x="4933304" y="5384222"/>
            <a:ext cx="1663700" cy="330200"/>
          </a:xfrm>
          <a:prstGeom prst="rect">
            <a:avLst/>
          </a:prstGeom>
          <a:noFill/>
          <a:ln w="9525">
            <a:noFill/>
            <a:miter lim="800000"/>
            <a:headEnd/>
            <a:tailEnd/>
          </a:ln>
        </p:spPr>
      </p:pic>
      <p:sp>
        <p:nvSpPr>
          <p:cNvPr id="13318" name="Title 1"/>
          <p:cNvSpPr>
            <a:spLocks/>
          </p:cNvSpPr>
          <p:nvPr/>
        </p:nvSpPr>
        <p:spPr bwMode="auto">
          <a:xfrm>
            <a:off x="634967" y="578989"/>
            <a:ext cx="7834380" cy="5733873"/>
          </a:xfrm>
          <a:prstGeom prst="rect">
            <a:avLst/>
          </a:prstGeom>
          <a:noFill/>
          <a:ln w="9525">
            <a:noFill/>
            <a:miter lim="800000"/>
            <a:headEnd/>
            <a:tailEnd/>
          </a:ln>
        </p:spPr>
        <p:txBody>
          <a:bodyPr anchor="ctr"/>
          <a:lstStyle/>
          <a:p>
            <a:pPr algn="ctr"/>
            <a:r>
              <a:rPr lang="en-US" sz="2500" i="1" dirty="0">
                <a:latin typeface="Calibri" pitchFamily="34" charset="0"/>
              </a:rPr>
              <a:t/>
            </a:r>
            <a:br>
              <a:rPr lang="en-US" sz="2500" i="1" dirty="0">
                <a:latin typeface="Calibri" pitchFamily="34" charset="0"/>
              </a:rPr>
            </a:br>
            <a:r>
              <a:rPr lang="en-US" sz="2500" i="1" dirty="0">
                <a:latin typeface="Calibri" pitchFamily="34" charset="0"/>
              </a:rPr>
              <a:t/>
            </a:r>
            <a:br>
              <a:rPr lang="en-US" sz="2500" i="1" dirty="0">
                <a:latin typeface="Calibri" pitchFamily="34" charset="0"/>
              </a:rPr>
            </a:br>
            <a:r>
              <a:rPr lang="en-US" sz="2500" i="1" dirty="0">
                <a:latin typeface="Calibri" pitchFamily="34" charset="0"/>
              </a:rPr>
              <a:t/>
            </a:r>
            <a:br>
              <a:rPr lang="en-US" sz="2500" i="1" dirty="0">
                <a:latin typeface="Calibri" pitchFamily="34" charset="0"/>
              </a:rPr>
            </a:br>
            <a:r>
              <a:rPr lang="en-US" sz="2500" i="1" dirty="0">
                <a:latin typeface="Calibri" pitchFamily="34" charset="0"/>
              </a:rPr>
              <a:t/>
            </a:r>
            <a:br>
              <a:rPr lang="en-US" sz="2500" i="1" dirty="0">
                <a:latin typeface="Calibri" pitchFamily="34" charset="0"/>
              </a:rPr>
            </a:br>
            <a:r>
              <a:rPr lang="en-US" sz="2500" i="1" dirty="0">
                <a:latin typeface="Calibri" pitchFamily="34" charset="0"/>
              </a:rPr>
              <a:t/>
            </a:r>
            <a:br>
              <a:rPr lang="en-US" sz="2500" i="1" dirty="0">
                <a:latin typeface="Calibri" pitchFamily="34" charset="0"/>
              </a:rPr>
            </a:br>
            <a:r>
              <a:rPr lang="en-US" sz="2500" i="1" dirty="0">
                <a:latin typeface="Calibri" pitchFamily="34" charset="0"/>
              </a:rPr>
              <a:t/>
            </a:r>
            <a:br>
              <a:rPr lang="en-US" sz="2500" i="1" dirty="0">
                <a:latin typeface="Calibri" pitchFamily="34" charset="0"/>
              </a:rPr>
            </a:br>
            <a:r>
              <a:rPr lang="en-US" sz="2500" i="1" dirty="0" smtClean="0">
                <a:latin typeface="Calibri" pitchFamily="34" charset="0"/>
              </a:rPr>
              <a:t/>
            </a:r>
            <a:br>
              <a:rPr lang="en-US" sz="2500" i="1" dirty="0" smtClean="0">
                <a:latin typeface="Calibri" pitchFamily="34" charset="0"/>
              </a:rPr>
            </a:br>
            <a:r>
              <a:rPr lang="en-US" sz="2500" i="1" dirty="0" smtClean="0">
                <a:latin typeface="Calibri" pitchFamily="34" charset="0"/>
              </a:rPr>
              <a:t/>
            </a:r>
            <a:br>
              <a:rPr lang="en-US" sz="2500" i="1" dirty="0" smtClean="0">
                <a:latin typeface="Calibri" pitchFamily="34" charset="0"/>
              </a:rPr>
            </a:br>
            <a:r>
              <a:rPr lang="en-US" sz="2500" i="1" dirty="0" smtClean="0">
                <a:latin typeface="Calibri" pitchFamily="34" charset="0"/>
              </a:rPr>
              <a:t/>
            </a:r>
            <a:br>
              <a:rPr lang="en-US" sz="2500" i="1" dirty="0" smtClean="0">
                <a:latin typeface="Calibri" pitchFamily="34" charset="0"/>
              </a:rPr>
            </a:br>
            <a:endParaRPr lang="en-US" sz="2500" i="1" dirty="0" smtClean="0">
              <a:latin typeface="Calibri" pitchFamily="34" charset="0"/>
            </a:endParaRPr>
          </a:p>
          <a:p>
            <a:pPr algn="ctr"/>
            <a:r>
              <a:rPr lang="en-US" sz="1000" i="1" dirty="0" smtClean="0">
                <a:latin typeface="Cambria"/>
                <a:cs typeface="Cambria"/>
              </a:rPr>
              <a:t/>
            </a:r>
            <a:br>
              <a:rPr lang="en-US" sz="1000" i="1" dirty="0" smtClean="0">
                <a:latin typeface="Cambria"/>
                <a:cs typeface="Cambria"/>
              </a:rPr>
            </a:br>
            <a:r>
              <a:rPr lang="en-US" sz="4000" i="1" dirty="0">
                <a:latin typeface="Calibri" pitchFamily="34" charset="0"/>
              </a:rPr>
              <a:t/>
            </a:r>
            <a:br>
              <a:rPr lang="en-US" sz="4000" i="1" dirty="0">
                <a:latin typeface="Calibri" pitchFamily="34" charset="0"/>
              </a:rPr>
            </a:br>
            <a:r>
              <a:rPr lang="en-US" sz="4000" dirty="0">
                <a:latin typeface="Calibri" pitchFamily="34" charset="0"/>
              </a:rPr>
              <a:t/>
            </a:r>
            <a:br>
              <a:rPr lang="en-US" sz="4000" dirty="0">
                <a:latin typeface="Calibri" pitchFamily="34" charset="0"/>
              </a:rPr>
            </a:br>
            <a:endParaRPr lang="en-US" sz="4000" dirty="0">
              <a:latin typeface="Calibri" pitchFamily="34" charset="0"/>
            </a:endParaRPr>
          </a:p>
        </p:txBody>
      </p:sp>
      <p:sp>
        <p:nvSpPr>
          <p:cNvPr id="8" name="Title 7"/>
          <p:cNvSpPr>
            <a:spLocks noGrp="1"/>
          </p:cNvSpPr>
          <p:nvPr>
            <p:ph type="ctrTitle"/>
          </p:nvPr>
        </p:nvSpPr>
        <p:spPr>
          <a:xfrm>
            <a:off x="696947" y="1697051"/>
            <a:ext cx="7772400" cy="1903400"/>
          </a:xfrm>
        </p:spPr>
        <p:txBody>
          <a:bodyPr/>
          <a:lstStyle/>
          <a:p>
            <a:r>
              <a:rPr lang="en-US" sz="3200" b="1" dirty="0" err="1" smtClean="0">
                <a:latin typeface="Arial"/>
                <a:cs typeface="Arial"/>
              </a:rPr>
              <a:t>Mus</a:t>
            </a:r>
            <a:r>
              <a:rPr lang="en-US" sz="3200" b="1" dirty="0" smtClean="0">
                <a:latin typeface="Arial"/>
                <a:cs typeface="Arial"/>
              </a:rPr>
              <a:t> </a:t>
            </a:r>
            <a:r>
              <a:rPr lang="en-US" sz="3200" b="1" dirty="0" err="1" smtClean="0">
                <a:latin typeface="Arial"/>
                <a:cs typeface="Arial"/>
              </a:rPr>
              <a:t>Tech+Language</a:t>
            </a:r>
            <a:r>
              <a:rPr lang="en-US" sz="3200" b="1" dirty="0" smtClean="0">
                <a:latin typeface="Arial"/>
                <a:cs typeface="Arial"/>
              </a:rPr>
              <a:t> </a:t>
            </a:r>
            <a:r>
              <a:rPr lang="en-US" sz="3200" b="1" dirty="0" err="1" smtClean="0">
                <a:latin typeface="Arial"/>
                <a:cs typeface="Arial"/>
              </a:rPr>
              <a:t>Arts+Math</a:t>
            </a:r>
            <a:r>
              <a:rPr lang="en-US" sz="3200" b="1" dirty="0" smtClean="0">
                <a:latin typeface="Arial"/>
                <a:cs typeface="Arial"/>
              </a:rPr>
              <a:t>:</a:t>
            </a:r>
            <a:br>
              <a:rPr lang="en-US" sz="3200" b="1" dirty="0" smtClean="0">
                <a:latin typeface="Arial"/>
                <a:cs typeface="Arial"/>
              </a:rPr>
            </a:br>
            <a:r>
              <a:rPr lang="en-US" sz="3200" b="1" dirty="0" smtClean="0">
                <a:latin typeface="Arial"/>
                <a:cs typeface="Arial"/>
              </a:rPr>
              <a:t>Technology Driven Music Projects</a:t>
            </a:r>
            <a:br>
              <a:rPr lang="en-US" sz="3200" b="1" dirty="0" smtClean="0">
                <a:latin typeface="Arial"/>
                <a:cs typeface="Arial"/>
              </a:rPr>
            </a:br>
            <a:r>
              <a:rPr lang="en-US" sz="3200" b="1" dirty="0" smtClean="0">
                <a:latin typeface="Arial"/>
                <a:cs typeface="Arial"/>
              </a:rPr>
              <a:t>To Support Language Arts and Math </a:t>
            </a:r>
            <a:br>
              <a:rPr lang="en-US" sz="3200" b="1" dirty="0" smtClean="0">
                <a:latin typeface="Arial"/>
                <a:cs typeface="Arial"/>
              </a:rPr>
            </a:br>
            <a:r>
              <a:rPr lang="en-US" sz="3200" b="1" dirty="0" smtClean="0">
                <a:latin typeface="Arial"/>
                <a:cs typeface="Arial"/>
              </a:rPr>
              <a:t>Standards In The Common Core</a:t>
            </a:r>
            <a:r>
              <a:rPr lang="en-US" b="1" dirty="0" smtClean="0">
                <a:latin typeface="Arial"/>
                <a:cs typeface="Arial"/>
              </a:rPr>
              <a:t/>
            </a:r>
            <a:br>
              <a:rPr lang="en-US" b="1" dirty="0" smtClean="0">
                <a:latin typeface="Arial"/>
                <a:cs typeface="Arial"/>
              </a:rPr>
            </a:br>
            <a:endParaRPr lang="en-US" dirty="0">
              <a:latin typeface="Arial"/>
              <a:cs typeface="Arial"/>
            </a:endParaRPr>
          </a:p>
        </p:txBody>
      </p:sp>
      <p:sp>
        <p:nvSpPr>
          <p:cNvPr id="9" name="Subtitle 8"/>
          <p:cNvSpPr>
            <a:spLocks noGrp="1"/>
          </p:cNvSpPr>
          <p:nvPr>
            <p:ph type="subTitle" idx="1"/>
          </p:nvPr>
        </p:nvSpPr>
        <p:spPr>
          <a:xfrm>
            <a:off x="1384300" y="3600451"/>
            <a:ext cx="6400800" cy="2650182"/>
          </a:xfrm>
        </p:spPr>
        <p:txBody>
          <a:bodyPr/>
          <a:lstStyle/>
          <a:p>
            <a:pPr algn="l">
              <a:spcBef>
                <a:spcPts val="0"/>
              </a:spcBef>
            </a:pPr>
            <a:r>
              <a:rPr lang="en-US" sz="1800" b="1" dirty="0" smtClean="0">
                <a:solidFill>
                  <a:schemeClr val="tx1"/>
                </a:solidFill>
                <a:latin typeface="Arial"/>
                <a:ea typeface="Chalkduster"/>
                <a:cs typeface="Arial"/>
              </a:rPr>
              <a:t>                                     Wendy Bloom</a:t>
            </a:r>
            <a:r>
              <a:rPr lang="en-US" sz="1800" b="1" dirty="0" smtClean="0">
                <a:latin typeface="Arial"/>
                <a:ea typeface="Chalkduster"/>
                <a:cs typeface="Arial"/>
              </a:rPr>
              <a:t/>
            </a:r>
            <a:br>
              <a:rPr lang="en-US" sz="1800" b="1" dirty="0" smtClean="0">
                <a:latin typeface="Arial"/>
                <a:ea typeface="Chalkduster"/>
                <a:cs typeface="Arial"/>
              </a:rPr>
            </a:br>
            <a:r>
              <a:rPr lang="en-US" sz="1800" b="1" dirty="0" smtClean="0">
                <a:latin typeface="Arial"/>
                <a:ea typeface="Chalkduster"/>
                <a:cs typeface="Arial"/>
              </a:rPr>
              <a:t>                         </a:t>
            </a:r>
            <a:r>
              <a:rPr lang="en-US" sz="1800" dirty="0" smtClean="0">
                <a:latin typeface="Arial"/>
                <a:ea typeface="Chalkduster"/>
                <a:cs typeface="Arial"/>
                <a:hlinkClick r:id="rId7"/>
              </a:rPr>
              <a:t>Wendy.Bloom@fwcs.k12.in.us</a:t>
            </a:r>
            <a:r>
              <a:rPr lang="en-US" sz="1800" dirty="0" smtClean="0">
                <a:latin typeface="Arial"/>
                <a:ea typeface="Chalkduster"/>
                <a:cs typeface="Arial"/>
              </a:rPr>
              <a:t>         </a:t>
            </a:r>
            <a:r>
              <a:rPr lang="en-US" sz="1800" b="1" dirty="0" smtClean="0">
                <a:latin typeface="Arial"/>
                <a:ea typeface="Chalkduster"/>
                <a:cs typeface="Arial"/>
              </a:rPr>
              <a:t/>
            </a:r>
            <a:br>
              <a:rPr lang="en-US" sz="1800" b="1" dirty="0" smtClean="0">
                <a:latin typeface="Arial"/>
                <a:ea typeface="Chalkduster"/>
                <a:cs typeface="Arial"/>
              </a:rPr>
            </a:br>
            <a:r>
              <a:rPr lang="en-US" sz="1800" b="1" dirty="0" smtClean="0">
                <a:latin typeface="Arial"/>
                <a:ea typeface="Chalkduster"/>
                <a:cs typeface="Arial"/>
              </a:rPr>
              <a:t/>
            </a:r>
            <a:br>
              <a:rPr lang="en-US" sz="1800" b="1" dirty="0" smtClean="0">
                <a:latin typeface="Arial"/>
                <a:ea typeface="Chalkduster"/>
                <a:cs typeface="Arial"/>
              </a:rPr>
            </a:br>
            <a:r>
              <a:rPr lang="en-US" sz="1800" b="1" dirty="0" smtClean="0">
                <a:latin typeface="Arial"/>
                <a:ea typeface="Chalkduster"/>
                <a:cs typeface="Arial"/>
              </a:rPr>
              <a:t>                                        </a:t>
            </a:r>
            <a:r>
              <a:rPr lang="en-US" sz="1800" b="1" dirty="0" smtClean="0">
                <a:solidFill>
                  <a:srgbClr val="000000"/>
                </a:solidFill>
                <a:latin typeface="Arial"/>
                <a:ea typeface="Chalkduster"/>
                <a:cs typeface="Arial"/>
              </a:rPr>
              <a:t>Blog Site:   </a:t>
            </a:r>
            <a:r>
              <a:rPr lang="en-US" sz="1800" b="1" dirty="0" smtClean="0">
                <a:latin typeface="Arial"/>
                <a:ea typeface="Chalkduster"/>
                <a:cs typeface="Arial"/>
              </a:rPr>
              <a:t/>
            </a:r>
            <a:br>
              <a:rPr lang="en-US" sz="1800" b="1" dirty="0" smtClean="0">
                <a:latin typeface="Arial"/>
                <a:ea typeface="Chalkduster"/>
                <a:cs typeface="Arial"/>
              </a:rPr>
            </a:br>
            <a:r>
              <a:rPr lang="en-US" sz="1800" b="1" dirty="0" smtClean="0">
                <a:latin typeface="Arial"/>
                <a:ea typeface="Chalkduster"/>
                <a:cs typeface="Arial"/>
              </a:rPr>
              <a:t>                      </a:t>
            </a:r>
            <a:r>
              <a:rPr lang="en-US" sz="1800" dirty="0" smtClean="0">
                <a:latin typeface="Arial"/>
                <a:ea typeface="Chalkduster"/>
                <a:cs typeface="Arial"/>
                <a:hlinkClick r:id="rId8"/>
              </a:rPr>
              <a:t>http://bloomsinger.wordpress.com</a:t>
            </a:r>
            <a:r>
              <a:rPr lang="en-US" sz="1800" dirty="0" smtClean="0">
                <a:latin typeface="Arial"/>
                <a:ea typeface="Chalkduster"/>
                <a:cs typeface="Arial"/>
              </a:rPr>
              <a:t>             </a:t>
            </a:r>
          </a:p>
          <a:p>
            <a:pPr algn="l"/>
            <a:endParaRPr lang="en-US" sz="1800" b="1" dirty="0" smtClean="0">
              <a:solidFill>
                <a:srgbClr val="000000"/>
              </a:solidFill>
              <a:latin typeface="Arial"/>
              <a:ea typeface="Chalkduster"/>
              <a:cs typeface="Arial"/>
            </a:endParaRPr>
          </a:p>
          <a:p>
            <a:pPr algn="l">
              <a:spcBef>
                <a:spcPts val="0"/>
              </a:spcBef>
            </a:pPr>
            <a:r>
              <a:rPr lang="en-US" sz="1800" b="1" dirty="0" smtClean="0">
                <a:solidFill>
                  <a:srgbClr val="000000"/>
                </a:solidFill>
                <a:latin typeface="Arial"/>
                <a:ea typeface="Chalkduster"/>
                <a:cs typeface="Arial"/>
              </a:rPr>
              <a:t>                                             Wiki:</a:t>
            </a:r>
          </a:p>
          <a:p>
            <a:pPr algn="l">
              <a:spcBef>
                <a:spcPts val="0"/>
              </a:spcBef>
            </a:pPr>
            <a:r>
              <a:rPr lang="en-US" sz="1800" dirty="0" smtClean="0">
                <a:latin typeface="Arial"/>
                <a:ea typeface="Chalkduster"/>
                <a:cs typeface="Arial"/>
              </a:rPr>
              <a:t>                      </a:t>
            </a:r>
            <a:r>
              <a:rPr lang="en-US" sz="1800" dirty="0" smtClean="0">
                <a:latin typeface="Arial"/>
                <a:ea typeface="Chalkduster"/>
                <a:cs typeface="Arial"/>
                <a:hlinkClick r:id="rId9"/>
              </a:rPr>
              <a:t>http://musingswiki.wikispaces.com </a:t>
            </a:r>
            <a:endParaRPr lang="en-US" sz="1800" dirty="0">
              <a:latin typeface="Arial"/>
              <a:cs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Common Core "/>
                <a:cs typeface="ArialCommon Core "/>
              </a:rPr>
              <a:t>Common Core and the Arts in the Context of Reading Literacy in Music Class:</a:t>
            </a:r>
            <a:endParaRPr lang="en-US" sz="2400" b="1" dirty="0">
              <a:latin typeface="ArialCommon Core "/>
              <a:cs typeface="ArialCommon Core "/>
            </a:endParaRPr>
          </a:p>
        </p:txBody>
      </p:sp>
      <p:sp>
        <p:nvSpPr>
          <p:cNvPr id="6" name="Content Placeholder 5"/>
          <p:cNvSpPr>
            <a:spLocks noGrp="1"/>
          </p:cNvSpPr>
          <p:nvPr>
            <p:ph sz="half" idx="2"/>
          </p:nvPr>
        </p:nvSpPr>
        <p:spPr>
          <a:xfrm>
            <a:off x="4648200" y="1214238"/>
            <a:ext cx="4038600" cy="5643762"/>
          </a:xfrm>
        </p:spPr>
        <p:txBody>
          <a:bodyPr/>
          <a:lstStyle/>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endParaRPr lang="en-US" sz="1200" dirty="0" smtClean="0"/>
          </a:p>
          <a:p>
            <a:pPr>
              <a:buNone/>
            </a:pPr>
            <a:r>
              <a:rPr lang="en-US" sz="1200" i="1" dirty="0" smtClean="0">
                <a:latin typeface="Arial"/>
                <a:cs typeface="Arial"/>
              </a:rPr>
              <a:t>From: Depth Of Knowledge Chart: </a:t>
            </a:r>
          </a:p>
          <a:p>
            <a:pPr>
              <a:buNone/>
            </a:pPr>
            <a:r>
              <a:rPr lang="en-US" sz="1200" dirty="0" smtClean="0">
                <a:latin typeface="Arial"/>
                <a:cs typeface="Arial"/>
                <a:hlinkClick r:id="rId2"/>
              </a:rPr>
              <a:t>http://dese.mo.gov/divimprove/sia/msip/DOK_Chart.pdf</a:t>
            </a:r>
            <a:endParaRPr lang="en-US" sz="1200" dirty="0" smtClean="0">
              <a:latin typeface="Arial"/>
              <a:cs typeface="Arial"/>
            </a:endParaRPr>
          </a:p>
          <a:p>
            <a:pPr>
              <a:buNone/>
            </a:pPr>
            <a:endParaRPr lang="en-US" sz="1200" dirty="0" smtClean="0">
              <a:latin typeface="Arial"/>
              <a:cs typeface="Arial"/>
            </a:endParaRPr>
          </a:p>
          <a:p>
            <a:pPr marL="0">
              <a:spcBef>
                <a:spcPts val="0"/>
              </a:spcBef>
              <a:buFont typeface="Wingdings" charset="2"/>
              <a:buChar char="Ø"/>
            </a:pPr>
            <a:r>
              <a:rPr lang="en-US" sz="1800" b="1" dirty="0" smtClean="0">
                <a:latin typeface="Arial"/>
                <a:cs typeface="Arial"/>
              </a:rPr>
              <a:t>Indiana CCSS English</a:t>
            </a:r>
          </a:p>
          <a:p>
            <a:pPr marL="0">
              <a:spcBef>
                <a:spcPts val="0"/>
              </a:spcBef>
              <a:buNone/>
            </a:pPr>
            <a:r>
              <a:rPr lang="en-US" sz="1800" b="1" dirty="0" smtClean="0">
                <a:latin typeface="Arial"/>
                <a:cs typeface="Arial"/>
              </a:rPr>
              <a:t>      Language Arts Academic</a:t>
            </a:r>
          </a:p>
          <a:p>
            <a:pPr marL="0">
              <a:spcBef>
                <a:spcPts val="0"/>
              </a:spcBef>
              <a:buNone/>
            </a:pPr>
            <a:r>
              <a:rPr lang="en-US" sz="1800" b="1" dirty="0" smtClean="0">
                <a:latin typeface="Arial"/>
                <a:cs typeface="Arial"/>
              </a:rPr>
              <a:t>      Standards Grade 4 </a:t>
            </a:r>
          </a:p>
          <a:p>
            <a:pPr marL="0">
              <a:spcBef>
                <a:spcPts val="0"/>
              </a:spcBef>
              <a:buNone/>
            </a:pPr>
            <a:r>
              <a:rPr lang="en-US" sz="1200" dirty="0" smtClean="0">
                <a:latin typeface="Arial"/>
                <a:cs typeface="Arial"/>
              </a:rPr>
              <a:t>         </a:t>
            </a:r>
            <a:r>
              <a:rPr lang="en-US" sz="1200" u="sng" dirty="0" smtClean="0">
                <a:latin typeface="Arial"/>
                <a:cs typeface="Arial"/>
                <a:hlinkClick r:id="rId3"/>
              </a:rPr>
              <a:t>https://learningconnection.doe.in.gov/Standards/</a:t>
            </a:r>
          </a:p>
          <a:p>
            <a:pPr marL="0">
              <a:spcBef>
                <a:spcPts val="0"/>
              </a:spcBef>
              <a:buNone/>
            </a:pPr>
            <a:r>
              <a:rPr lang="en-US" sz="1200" dirty="0" smtClean="0">
                <a:latin typeface="Arial"/>
                <a:cs typeface="Arial"/>
              </a:rPr>
              <a:t>         </a:t>
            </a:r>
            <a:r>
              <a:rPr lang="en-US" sz="1200" u="sng" dirty="0" smtClean="0">
                <a:latin typeface="Arial"/>
                <a:cs typeface="Arial"/>
                <a:hlinkClick r:id="rId3"/>
              </a:rPr>
              <a:t>PrintLibrary.aspx</a:t>
            </a:r>
            <a:endParaRPr lang="en-US" sz="1200" dirty="0" smtClean="0">
              <a:latin typeface="Arial"/>
              <a:cs typeface="Arial"/>
            </a:endParaRPr>
          </a:p>
          <a:p>
            <a:pPr>
              <a:buNone/>
            </a:pPr>
            <a:endParaRPr lang="en-US" sz="1200" dirty="0" smtClean="0"/>
          </a:p>
          <a:p>
            <a:pPr>
              <a:buNone/>
            </a:pPr>
            <a:endParaRPr lang="en-US" sz="1200" dirty="0"/>
          </a:p>
        </p:txBody>
      </p:sp>
      <p:sp>
        <p:nvSpPr>
          <p:cNvPr id="7" name="Content Placeholder 3"/>
          <p:cNvSpPr>
            <a:spLocks noGrp="1"/>
          </p:cNvSpPr>
          <p:nvPr>
            <p:ph sz="half" idx="1"/>
          </p:nvPr>
        </p:nvSpPr>
        <p:spPr>
          <a:xfrm>
            <a:off x="457200" y="1600200"/>
            <a:ext cx="4038600" cy="5257800"/>
          </a:xfrm>
        </p:spPr>
        <p:txBody>
          <a:bodyPr/>
          <a:lstStyle/>
          <a:p>
            <a:pPr eaLnBrk="1" hangingPunct="1">
              <a:lnSpc>
                <a:spcPct val="80000"/>
              </a:lnSpc>
              <a:buFont typeface="Wingdings" charset="2"/>
              <a:buChar char="Ø"/>
            </a:pPr>
            <a:endParaRPr lang="en-US" sz="1800" b="1" dirty="0" smtClean="0">
              <a:latin typeface="Arial"/>
              <a:cs typeface="Arial"/>
            </a:endParaRPr>
          </a:p>
          <a:p>
            <a:pPr eaLnBrk="1" hangingPunct="1">
              <a:lnSpc>
                <a:spcPct val="80000"/>
              </a:lnSpc>
              <a:buFont typeface="Wingdings" charset="2"/>
              <a:buChar char="Ø"/>
            </a:pPr>
            <a:r>
              <a:rPr lang="en-US" sz="1800" b="1" dirty="0" smtClean="0">
                <a:latin typeface="Arial"/>
                <a:cs typeface="Arial"/>
              </a:rPr>
              <a:t>Close Reading</a:t>
            </a:r>
          </a:p>
          <a:p>
            <a:pPr eaLnBrk="1" hangingPunct="1">
              <a:lnSpc>
                <a:spcPct val="80000"/>
              </a:lnSpc>
              <a:buFont typeface="Wingdings" charset="2"/>
              <a:buChar char="Ø"/>
            </a:pPr>
            <a:r>
              <a:rPr lang="en-US" sz="1800" b="1" dirty="0" smtClean="0">
                <a:latin typeface="Arial"/>
                <a:cs typeface="Arial"/>
              </a:rPr>
              <a:t>Text Rendering</a:t>
            </a:r>
          </a:p>
          <a:p>
            <a:pPr eaLnBrk="1" hangingPunct="1">
              <a:lnSpc>
                <a:spcPct val="80000"/>
              </a:lnSpc>
              <a:buFont typeface="Wingdings" charset="2"/>
              <a:buChar char="Ø"/>
            </a:pPr>
            <a:r>
              <a:rPr lang="en-US" sz="1800" b="1" dirty="0" smtClean="0">
                <a:latin typeface="Arial"/>
                <a:cs typeface="Arial"/>
              </a:rPr>
              <a:t>Text Dependent Questions</a:t>
            </a:r>
          </a:p>
          <a:p>
            <a:pPr eaLnBrk="1" hangingPunct="1">
              <a:lnSpc>
                <a:spcPct val="80000"/>
              </a:lnSpc>
              <a:buFont typeface="Wingdings" charset="2"/>
              <a:buChar char="Ø"/>
            </a:pPr>
            <a:r>
              <a:rPr lang="en-US" sz="1800" b="1" dirty="0" smtClean="0">
                <a:latin typeface="Arial"/>
                <a:cs typeface="Arial"/>
              </a:rPr>
              <a:t>Gathering Evidence</a:t>
            </a:r>
          </a:p>
          <a:p>
            <a:pPr eaLnBrk="1" hangingPunct="1">
              <a:lnSpc>
                <a:spcPct val="80000"/>
              </a:lnSpc>
              <a:buFont typeface="Wingdings" charset="2"/>
              <a:buChar char="Ø"/>
            </a:pPr>
            <a:endParaRPr lang="en-US" sz="1800" b="1" dirty="0" smtClean="0">
              <a:latin typeface="Arial"/>
              <a:cs typeface="Arial"/>
            </a:endParaRPr>
          </a:p>
          <a:p>
            <a:pPr eaLnBrk="1" hangingPunct="1">
              <a:lnSpc>
                <a:spcPct val="80000"/>
              </a:lnSpc>
              <a:buFont typeface="Wingdings" charset="2"/>
              <a:buChar char="Ø"/>
            </a:pPr>
            <a:r>
              <a:rPr lang="en-US" sz="1800" b="1" dirty="0" smtClean="0">
                <a:latin typeface="Arial"/>
                <a:cs typeface="Arial"/>
              </a:rPr>
              <a:t>Depth Of Knowledge Levels (DOK)</a:t>
            </a:r>
          </a:p>
          <a:p>
            <a:pPr>
              <a:buNone/>
            </a:pPr>
            <a:endParaRPr lang="en-US" sz="1200" i="1" dirty="0" smtClean="0">
              <a:latin typeface="Arial"/>
              <a:cs typeface="Arial"/>
            </a:endParaRPr>
          </a:p>
          <a:p>
            <a:pPr marL="0">
              <a:spcBef>
                <a:spcPts val="0"/>
              </a:spcBef>
              <a:buNone/>
            </a:pPr>
            <a:r>
              <a:rPr lang="en-US" sz="1200" i="1" dirty="0" smtClean="0">
                <a:latin typeface="Arial"/>
                <a:cs typeface="Arial"/>
              </a:rPr>
              <a:t>From: Melanie Faulkner, Common Core and the </a:t>
            </a:r>
          </a:p>
          <a:p>
            <a:pPr marL="0">
              <a:spcBef>
                <a:spcPts val="0"/>
              </a:spcBef>
              <a:buNone/>
            </a:pPr>
            <a:r>
              <a:rPr lang="en-US" sz="1200" i="1" dirty="0" smtClean="0">
                <a:latin typeface="Arial"/>
                <a:cs typeface="Arial"/>
              </a:rPr>
              <a:t>Elementary Classroom, Session 2, FMEA Pre-</a:t>
            </a:r>
          </a:p>
          <a:p>
            <a:pPr marL="0">
              <a:spcBef>
                <a:spcPts val="0"/>
              </a:spcBef>
              <a:buNone/>
            </a:pPr>
            <a:r>
              <a:rPr lang="en-US" sz="1200" i="1" dirty="0" smtClean="0">
                <a:latin typeface="Arial"/>
                <a:cs typeface="Arial"/>
              </a:rPr>
              <a:t>Conference, January 8, 2014</a:t>
            </a:r>
          </a:p>
          <a:p>
            <a:pPr>
              <a:buNone/>
            </a:pPr>
            <a:r>
              <a:rPr lang="en-US" sz="1200" u="sng" dirty="0" smtClean="0">
                <a:latin typeface="Arial"/>
                <a:cs typeface="Arial"/>
                <a:hlinkClick r:id="rId4"/>
              </a:rPr>
              <a:t>http://flmusiced.org/FLmusicApps/Sessions/Handouts/</a:t>
            </a:r>
          </a:p>
          <a:p>
            <a:pPr>
              <a:buNone/>
            </a:pPr>
            <a:r>
              <a:rPr lang="en-US" sz="1200" u="sng" dirty="0" smtClean="0">
                <a:latin typeface="Arial"/>
                <a:cs typeface="Arial"/>
                <a:hlinkClick r:id="rId4"/>
              </a:rPr>
              <a:t>2014</a:t>
            </a:r>
            <a:r>
              <a:rPr lang="en-US" sz="1200" u="sng" dirty="0" smtClean="0">
                <a:latin typeface="Arial"/>
                <a:cs typeface="Arial"/>
              </a:rPr>
              <a:t>CCSSinElementaryMusic.pdf</a:t>
            </a:r>
          </a:p>
          <a:p>
            <a:pPr>
              <a:buNone/>
            </a:pPr>
            <a:endParaRPr lang="en-US" sz="1200" u="sng" dirty="0" smtClean="0">
              <a:latin typeface="Arial"/>
              <a:cs typeface="Arial"/>
            </a:endParaRPr>
          </a:p>
          <a:p>
            <a:pPr marL="0">
              <a:spcBef>
                <a:spcPts val="0"/>
              </a:spcBef>
              <a:buNone/>
            </a:pPr>
            <a:r>
              <a:rPr lang="en-US" sz="1200" u="sng" dirty="0" smtClean="0">
                <a:solidFill>
                  <a:srgbClr val="000000"/>
                </a:solidFill>
                <a:latin typeface="Arial"/>
                <a:cs typeface="Arial"/>
              </a:rPr>
              <a:t>Reference: </a:t>
            </a:r>
            <a:r>
              <a:rPr lang="en-US" sz="1200" i="1" u="sng" dirty="0" smtClean="0">
                <a:solidFill>
                  <a:srgbClr val="000000"/>
                </a:solidFill>
                <a:latin typeface="Arial"/>
                <a:cs typeface="Arial"/>
              </a:rPr>
              <a:t>Depth Of Knowledge Fine Arts Chart</a:t>
            </a:r>
            <a:r>
              <a:rPr lang="en-US" sz="1200" u="sng" dirty="0" smtClean="0">
                <a:solidFill>
                  <a:srgbClr val="000000"/>
                </a:solidFill>
                <a:latin typeface="Arial"/>
                <a:cs typeface="Arial"/>
              </a:rPr>
              <a:t>: </a:t>
            </a:r>
            <a:r>
              <a:rPr lang="en-US" sz="1200" u="sng" dirty="0" smtClean="0">
                <a:latin typeface="Arial"/>
                <a:cs typeface="Arial"/>
                <a:hlinkClick r:id="rId5"/>
              </a:rPr>
              <a:t>http:/</a:t>
            </a:r>
          </a:p>
          <a:p>
            <a:pPr marL="0">
              <a:spcBef>
                <a:spcPts val="0"/>
              </a:spcBef>
              <a:buNone/>
            </a:pPr>
            <a:r>
              <a:rPr lang="en-US" sz="1200" u="sng" dirty="0" smtClean="0">
                <a:latin typeface="Arial"/>
                <a:cs typeface="Arial"/>
                <a:hlinkClick r:id="rId5"/>
              </a:rPr>
              <a:t>www.stancoe.org/SCOE/iss/common_core/</a:t>
            </a:r>
            <a:endParaRPr lang="en-US" sz="1200" u="sng" dirty="0" smtClean="0">
              <a:latin typeface="Arial"/>
              <a:cs typeface="Arial"/>
            </a:endParaRPr>
          </a:p>
          <a:p>
            <a:pPr marL="0">
              <a:spcBef>
                <a:spcPts val="0"/>
              </a:spcBef>
              <a:buNone/>
            </a:pPr>
            <a:r>
              <a:rPr lang="en-US" sz="1200" u="sng" dirty="0" smtClean="0">
                <a:latin typeface="Arial"/>
                <a:cs typeface="Arial"/>
              </a:rPr>
              <a:t>overview/</a:t>
            </a:r>
            <a:r>
              <a:rPr lang="en-US" sz="1200" u="sng" dirty="0" err="1" smtClean="0">
                <a:latin typeface="Arial"/>
                <a:cs typeface="Arial"/>
              </a:rPr>
              <a:t>overview_depth_of_knowledge/dok_arts.pdf</a:t>
            </a:r>
            <a:endParaRPr lang="en-US" sz="1200" u="sng" dirty="0" smtClean="0">
              <a:latin typeface="Arial"/>
              <a:cs typeface="Arial"/>
            </a:endParaRPr>
          </a:p>
          <a:p>
            <a:pPr>
              <a:buNone/>
            </a:pPr>
            <a:r>
              <a:rPr lang="en-US" sz="1200" dirty="0" smtClean="0">
                <a:latin typeface="Arial"/>
                <a:cs typeface="Arial"/>
              </a:rPr>
              <a:t> </a:t>
            </a:r>
          </a:p>
          <a:p>
            <a:pPr>
              <a:buNone/>
            </a:pPr>
            <a:endParaRPr lang="en-US" sz="1200" u="sng" dirty="0" smtClean="0">
              <a:latin typeface="Arial"/>
              <a:cs typeface="Arial"/>
            </a:endParaRPr>
          </a:p>
          <a:p>
            <a:pPr>
              <a:buNone/>
            </a:pPr>
            <a:endParaRPr lang="en-US" sz="1200" u="sng" dirty="0" smtClean="0">
              <a:latin typeface="Arial"/>
              <a:cs typeface="Arial"/>
            </a:endParaRPr>
          </a:p>
          <a:p>
            <a:pPr>
              <a:buNone/>
            </a:pPr>
            <a:endParaRPr lang="en-US" sz="1200" i="1" dirty="0"/>
          </a:p>
        </p:txBody>
      </p:sp>
      <p:pic>
        <p:nvPicPr>
          <p:cNvPr id="8" name="Picture 7">
            <a:hlinkClick r:id="rId6"/>
          </p:cNvPr>
          <p:cNvPicPr>
            <a:picLocks noChangeAspect="1"/>
          </p:cNvPicPr>
          <p:nvPr/>
        </p:nvPicPr>
        <p:blipFill>
          <a:blip r:embed="rId7">
            <a:clrChange>
              <a:clrFrom>
                <a:srgbClr val="FFFFFF"/>
              </a:clrFrom>
              <a:clrTo>
                <a:srgbClr val="FFFFFF">
                  <a:alpha val="0"/>
                </a:srgbClr>
              </a:clrTo>
            </a:clrChange>
          </a:blip>
          <a:stretch>
            <a:fillRect/>
          </a:stretch>
        </p:blipFill>
        <p:spPr>
          <a:xfrm>
            <a:off x="4495800" y="1214238"/>
            <a:ext cx="2924550" cy="3807883"/>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l"/>
            <a:r>
              <a:rPr lang="en-US" sz="2400" b="1" dirty="0" smtClean="0">
                <a:latin typeface="Arial"/>
                <a:cs typeface="Arial"/>
              </a:rPr>
              <a:t>What Is Close Reading?</a:t>
            </a:r>
            <a:endParaRPr lang="en-US" sz="2400" b="1" dirty="0">
              <a:latin typeface="Arial"/>
              <a:cs typeface="Arial"/>
            </a:endParaRPr>
          </a:p>
        </p:txBody>
      </p:sp>
      <p:sp>
        <p:nvSpPr>
          <p:cNvPr id="6" name="Content Placeholder 5"/>
          <p:cNvSpPr>
            <a:spLocks noGrp="1"/>
          </p:cNvSpPr>
          <p:nvPr>
            <p:ph sz="half" idx="1"/>
          </p:nvPr>
        </p:nvSpPr>
        <p:spPr/>
        <p:txBody>
          <a:bodyPr/>
          <a:lstStyle/>
          <a:p>
            <a:pPr>
              <a:buNone/>
            </a:pPr>
            <a:r>
              <a:rPr lang="en-US" sz="2000" b="1" dirty="0" smtClean="0">
                <a:latin typeface="Arial"/>
                <a:cs typeface="Arial"/>
              </a:rPr>
              <a:t>Close Reading:</a:t>
            </a:r>
          </a:p>
          <a:p>
            <a:pPr marL="0">
              <a:spcBef>
                <a:spcPts val="0"/>
              </a:spcBef>
              <a:buNone/>
            </a:pPr>
            <a:endParaRPr lang="en-US" sz="1800" b="1" dirty="0" smtClean="0">
              <a:latin typeface="Arial"/>
              <a:cs typeface="Arial"/>
            </a:endParaRPr>
          </a:p>
          <a:p>
            <a:pPr marL="0">
              <a:spcBef>
                <a:spcPts val="0"/>
              </a:spcBef>
              <a:buNone/>
            </a:pPr>
            <a:r>
              <a:rPr lang="en-US" sz="1800" i="1" dirty="0" smtClean="0">
                <a:latin typeface="Arial"/>
                <a:cs typeface="Arial"/>
              </a:rPr>
              <a:t>“Close Reading of text is not only, </a:t>
            </a:r>
          </a:p>
          <a:p>
            <a:pPr marL="0">
              <a:spcBef>
                <a:spcPts val="0"/>
              </a:spcBef>
              <a:buNone/>
            </a:pPr>
            <a:r>
              <a:rPr lang="en-US" sz="1800" i="1" dirty="0" smtClean="0">
                <a:latin typeface="Arial"/>
                <a:cs typeface="Arial"/>
              </a:rPr>
              <a:t>or even primarily, an English </a:t>
            </a:r>
          </a:p>
          <a:p>
            <a:pPr marL="0">
              <a:spcBef>
                <a:spcPts val="0"/>
              </a:spcBef>
              <a:buNone/>
            </a:pPr>
            <a:r>
              <a:rPr lang="en-US" sz="1800" i="1" dirty="0" smtClean="0">
                <a:latin typeface="Arial"/>
                <a:cs typeface="Arial"/>
              </a:rPr>
              <a:t>language arts strategy. It can be an </a:t>
            </a:r>
          </a:p>
          <a:p>
            <a:pPr marL="0">
              <a:spcBef>
                <a:spcPts val="0"/>
              </a:spcBef>
              <a:buNone/>
            </a:pPr>
            <a:r>
              <a:rPr lang="en-US" sz="1800" i="1" dirty="0" smtClean="0">
                <a:latin typeface="Arial"/>
                <a:cs typeface="Arial"/>
              </a:rPr>
              <a:t>effective strategy for deepening </a:t>
            </a:r>
          </a:p>
          <a:p>
            <a:pPr marL="0">
              <a:spcBef>
                <a:spcPts val="0"/>
              </a:spcBef>
              <a:buNone/>
            </a:pPr>
            <a:r>
              <a:rPr lang="en-US" sz="1800" i="1" dirty="0" smtClean="0">
                <a:latin typeface="Arial"/>
                <a:cs typeface="Arial"/>
              </a:rPr>
              <a:t>content knowledge and learning to </a:t>
            </a:r>
          </a:p>
          <a:p>
            <a:pPr marL="0">
              <a:spcBef>
                <a:spcPts val="0"/>
              </a:spcBef>
              <a:buNone/>
            </a:pPr>
            <a:r>
              <a:rPr lang="en-US" sz="1800" i="1" dirty="0" smtClean="0">
                <a:latin typeface="Arial"/>
                <a:cs typeface="Arial"/>
              </a:rPr>
              <a:t>read like an expert in all academic </a:t>
            </a:r>
          </a:p>
          <a:p>
            <a:pPr marL="0">
              <a:spcBef>
                <a:spcPts val="0"/>
              </a:spcBef>
              <a:buNone/>
            </a:pPr>
            <a:r>
              <a:rPr lang="en-US" sz="1800" i="1" dirty="0" smtClean="0">
                <a:latin typeface="Arial"/>
                <a:cs typeface="Arial"/>
              </a:rPr>
              <a:t>disciplines.” </a:t>
            </a:r>
          </a:p>
          <a:p>
            <a:pPr>
              <a:buNone/>
            </a:pPr>
            <a:endParaRPr lang="en-US" sz="1200" i="1" dirty="0" smtClean="0"/>
          </a:p>
          <a:p>
            <a:pPr marL="0">
              <a:spcBef>
                <a:spcPts val="0"/>
              </a:spcBef>
              <a:spcAft>
                <a:spcPts val="0"/>
              </a:spcAft>
              <a:buNone/>
            </a:pPr>
            <a:r>
              <a:rPr lang="en-US" sz="1200" i="1" dirty="0" smtClean="0">
                <a:latin typeface="Arial"/>
                <a:cs typeface="Arial"/>
              </a:rPr>
              <a:t>From: Implementing the Common Core State Standards: </a:t>
            </a:r>
          </a:p>
          <a:p>
            <a:pPr marL="0">
              <a:spcBef>
                <a:spcPts val="0"/>
              </a:spcBef>
              <a:spcAft>
                <a:spcPts val="0"/>
              </a:spcAft>
              <a:buNone/>
            </a:pPr>
            <a:r>
              <a:rPr lang="en-US" sz="1200" i="1" dirty="0" smtClean="0">
                <a:latin typeface="Arial"/>
                <a:cs typeface="Arial"/>
              </a:rPr>
              <a:t>A Primer on "Close Reading of Text</a:t>
            </a:r>
            <a:r>
              <a:rPr lang="en-US" sz="1200" dirty="0" smtClean="0">
                <a:latin typeface="Arial"/>
                <a:cs typeface="Arial"/>
              </a:rPr>
              <a:t>": </a:t>
            </a:r>
          </a:p>
          <a:p>
            <a:pPr marL="0">
              <a:spcBef>
                <a:spcPts val="0"/>
              </a:spcBef>
              <a:spcAft>
                <a:spcPts val="0"/>
              </a:spcAft>
              <a:buNone/>
            </a:pPr>
            <a:r>
              <a:rPr lang="en-US" sz="1200" u="sng" dirty="0" smtClean="0">
                <a:latin typeface="Arial"/>
                <a:cs typeface="Arial"/>
                <a:hlinkClick r:id="rId2"/>
              </a:rPr>
              <a:t>http://www.aspeninstitute.org/publications/implementing-</a:t>
            </a:r>
          </a:p>
          <a:p>
            <a:pPr marL="0">
              <a:spcBef>
                <a:spcPts val="0"/>
              </a:spcBef>
              <a:spcAft>
                <a:spcPts val="0"/>
              </a:spcAft>
              <a:buNone/>
            </a:pPr>
            <a:r>
              <a:rPr lang="en-US" sz="1200" u="sng" dirty="0" smtClean="0">
                <a:latin typeface="Arial"/>
                <a:cs typeface="Arial"/>
                <a:hlinkClick r:id="rId2"/>
              </a:rPr>
              <a:t>common-core-state-standards-primer-close-reading-text</a:t>
            </a:r>
            <a:endParaRPr lang="en-US" sz="1200" dirty="0" smtClean="0">
              <a:latin typeface="Arial"/>
              <a:cs typeface="Arial"/>
            </a:endParaRPr>
          </a:p>
          <a:p>
            <a:pPr>
              <a:buNone/>
            </a:pPr>
            <a:r>
              <a:rPr lang="en-US" sz="1200" dirty="0" smtClean="0"/>
              <a:t> </a:t>
            </a:r>
          </a:p>
          <a:p>
            <a:pPr>
              <a:buNone/>
            </a:pPr>
            <a:endParaRPr lang="en-US" sz="1200" i="1" dirty="0" smtClean="0">
              <a:latin typeface="Arial"/>
              <a:cs typeface="Arial"/>
            </a:endParaRPr>
          </a:p>
          <a:p>
            <a:pPr>
              <a:buNone/>
            </a:pPr>
            <a:endParaRPr lang="en-US" sz="1800" b="1" i="1" dirty="0" smtClean="0">
              <a:latin typeface="Arial"/>
              <a:cs typeface="Arial"/>
            </a:endParaRPr>
          </a:p>
          <a:p>
            <a:pPr>
              <a:buNone/>
            </a:pPr>
            <a:endParaRPr lang="en-US" sz="1200" i="1" dirty="0" smtClean="0">
              <a:latin typeface="Arial"/>
              <a:cs typeface="Arial"/>
            </a:endParaRPr>
          </a:p>
        </p:txBody>
      </p:sp>
      <p:sp>
        <p:nvSpPr>
          <p:cNvPr id="7" name="Content Placeholder 6"/>
          <p:cNvSpPr>
            <a:spLocks noGrp="1"/>
          </p:cNvSpPr>
          <p:nvPr>
            <p:ph sz="half" idx="2"/>
          </p:nvPr>
        </p:nvSpPr>
        <p:spPr/>
        <p:txBody>
          <a:bodyPr/>
          <a:lstStyle/>
          <a:p>
            <a:pPr>
              <a:buNone/>
            </a:pPr>
            <a:r>
              <a:rPr lang="en-US" sz="2000" b="1" dirty="0" smtClean="0">
                <a:latin typeface="Arial"/>
                <a:cs typeface="Arial"/>
              </a:rPr>
              <a:t>Close Reading </a:t>
            </a:r>
            <a:r>
              <a:rPr lang="en-US" sz="2000" b="1" dirty="0" err="1" smtClean="0">
                <a:latin typeface="Arial"/>
                <a:cs typeface="Arial"/>
              </a:rPr>
              <a:t>Defined:</a:t>
            </a:r>
            <a:r>
              <a:rPr lang="en-US" sz="1800" b="1" dirty="0" err="1" smtClean="0">
                <a:latin typeface="Arial"/>
                <a:cs typeface="Arial"/>
              </a:rPr>
              <a:t></a:t>
            </a:r>
            <a:endParaRPr lang="en-US" sz="1800" b="1" dirty="0" smtClean="0">
              <a:latin typeface="Arial"/>
              <a:cs typeface="Arial"/>
            </a:endParaRPr>
          </a:p>
          <a:p>
            <a:pPr>
              <a:buNone/>
            </a:pPr>
            <a:endParaRPr lang="en-US" sz="1800" b="1" dirty="0" smtClean="0">
              <a:latin typeface="Arial"/>
              <a:cs typeface="Arial"/>
            </a:endParaRPr>
          </a:p>
          <a:p>
            <a:pPr>
              <a:buFont typeface="Wingdings" charset="2"/>
              <a:buChar char="Ø"/>
            </a:pPr>
            <a:r>
              <a:rPr lang="en-US" sz="1800" b="1" dirty="0" smtClean="0">
                <a:latin typeface="Arial"/>
                <a:cs typeface="Arial"/>
              </a:rPr>
              <a:t>An investigation of a short piece of text</a:t>
            </a:r>
          </a:p>
          <a:p>
            <a:pPr>
              <a:buFont typeface="Wingdings" charset="2"/>
              <a:buChar char="Ø"/>
            </a:pPr>
            <a:r>
              <a:rPr lang="en-US" sz="1800" b="1" dirty="0" smtClean="0">
                <a:latin typeface="Arial"/>
                <a:cs typeface="Arial"/>
              </a:rPr>
              <a:t>Multiple readings over multiple</a:t>
            </a:r>
          </a:p>
          <a:p>
            <a:pPr>
              <a:buNone/>
            </a:pPr>
            <a:r>
              <a:rPr lang="en-US" sz="1800" b="1" dirty="0" smtClean="0">
                <a:latin typeface="Arial"/>
                <a:cs typeface="Arial"/>
              </a:rPr>
              <a:t>      lessons </a:t>
            </a:r>
          </a:p>
          <a:p>
            <a:pPr>
              <a:buFont typeface="Wingdings" charset="2"/>
              <a:buChar char="Ø"/>
            </a:pPr>
            <a:r>
              <a:rPr lang="en-US" sz="1800" b="1" dirty="0" smtClean="0">
                <a:latin typeface="Arial"/>
                <a:cs typeface="Arial"/>
              </a:rPr>
              <a:t>Text-based questions and</a:t>
            </a:r>
          </a:p>
          <a:p>
            <a:pPr>
              <a:buNone/>
            </a:pPr>
            <a:r>
              <a:rPr lang="en-US" sz="1800" b="1" dirty="0" smtClean="0">
                <a:latin typeface="Arial"/>
                <a:cs typeface="Arial"/>
              </a:rPr>
              <a:t>      discussion encourage deeper</a:t>
            </a:r>
          </a:p>
          <a:p>
            <a:pPr>
              <a:buNone/>
            </a:pPr>
            <a:r>
              <a:rPr lang="en-US" sz="1800" b="1" dirty="0" smtClean="0">
                <a:latin typeface="Arial"/>
                <a:cs typeface="Arial"/>
              </a:rPr>
              <a:t>      analysis and appreciation </a:t>
            </a:r>
          </a:p>
          <a:p>
            <a:pPr>
              <a:buNone/>
            </a:pPr>
            <a:endParaRPr lang="en-US" sz="1800" b="1" dirty="0" smtClean="0">
              <a:latin typeface="Arial"/>
              <a:cs typeface="Aria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Close Reading Common Core Alignment </a:t>
            </a:r>
            <a:br>
              <a:rPr lang="en-US" sz="2400" b="1" dirty="0" smtClean="0">
                <a:latin typeface="Arial"/>
                <a:cs typeface="Arial"/>
              </a:rPr>
            </a:br>
            <a:r>
              <a:rPr lang="en-US" sz="2400" b="1" dirty="0" smtClean="0">
                <a:latin typeface="Arial"/>
                <a:cs typeface="Arial"/>
              </a:rPr>
              <a:t>In Music Class:</a:t>
            </a:r>
            <a:endParaRPr lang="en-US" sz="2400" b="1" dirty="0">
              <a:latin typeface="Arial"/>
              <a:cs typeface="Arial"/>
            </a:endParaRPr>
          </a:p>
        </p:txBody>
      </p:sp>
      <p:sp>
        <p:nvSpPr>
          <p:cNvPr id="3" name="Content Placeholder 2"/>
          <p:cNvSpPr>
            <a:spLocks noGrp="1"/>
          </p:cNvSpPr>
          <p:nvPr>
            <p:ph sz="half" idx="1"/>
          </p:nvPr>
        </p:nvSpPr>
        <p:spPr>
          <a:xfrm>
            <a:off x="457200" y="1600200"/>
            <a:ext cx="4038600" cy="5257800"/>
          </a:xfrm>
        </p:spPr>
        <p:txBody>
          <a:bodyPr/>
          <a:lstStyle/>
          <a:p>
            <a:pPr>
              <a:buNone/>
            </a:pPr>
            <a:r>
              <a:rPr lang="en-US" sz="2000" b="1" dirty="0" smtClean="0">
                <a:latin typeface="Arial"/>
                <a:cs typeface="Arial"/>
              </a:rPr>
              <a:t>Music Class Texts:</a:t>
            </a:r>
          </a:p>
          <a:p>
            <a:pPr>
              <a:buNone/>
            </a:pPr>
            <a:endParaRPr lang="en-US" sz="1800" b="1" dirty="0" smtClean="0"/>
          </a:p>
          <a:p>
            <a:pPr>
              <a:buFont typeface="Wingdings" charset="2"/>
              <a:buChar char="Ø"/>
            </a:pPr>
            <a:r>
              <a:rPr lang="en-US" sz="1800" b="1" dirty="0" smtClean="0">
                <a:latin typeface="Arial"/>
                <a:cs typeface="Arial"/>
              </a:rPr>
              <a:t>Literary Texts - Stories (Read-Aloud or Not), Song Lyrics, Poetry, Drama </a:t>
            </a:r>
          </a:p>
          <a:p>
            <a:pPr>
              <a:buFont typeface="Wingdings" charset="2"/>
              <a:buChar char="Ø"/>
            </a:pPr>
            <a:r>
              <a:rPr lang="en-US" sz="1800" b="1" dirty="0" smtClean="0">
                <a:latin typeface="Arial"/>
                <a:cs typeface="Arial"/>
              </a:rPr>
              <a:t>Informational Text - “How-to” Info, Composer Bios </a:t>
            </a:r>
          </a:p>
          <a:p>
            <a:pPr>
              <a:buFont typeface="Wingdings" charset="2"/>
              <a:buChar char="Ø"/>
            </a:pPr>
            <a:r>
              <a:rPr lang="en-US" sz="1800" b="1" dirty="0" smtClean="0">
                <a:latin typeface="Arial"/>
                <a:cs typeface="Arial"/>
              </a:rPr>
              <a:t>Musical Examples - Songs, Pieces, Excerpts from Musicals or Operas </a:t>
            </a:r>
          </a:p>
          <a:p>
            <a:pPr>
              <a:buFont typeface="Wingdings" charset="2"/>
              <a:buChar char="Ø"/>
            </a:pPr>
            <a:r>
              <a:rPr lang="en-US" sz="1800" b="1" dirty="0" smtClean="0">
                <a:latin typeface="Arial"/>
                <a:cs typeface="Arial"/>
              </a:rPr>
              <a:t>Images, Illustrations - Music Notation, Musical Portraits, Comics, Photos, Videos, Media</a:t>
            </a:r>
          </a:p>
          <a:p>
            <a:pPr>
              <a:buNone/>
            </a:pPr>
            <a:endParaRPr lang="en-US" sz="1200" b="1" i="1" dirty="0" smtClean="0">
              <a:latin typeface="Arial"/>
              <a:cs typeface="Arial"/>
            </a:endParaRPr>
          </a:p>
          <a:p>
            <a:pPr marL="0">
              <a:spcBef>
                <a:spcPts val="0"/>
              </a:spcBef>
              <a:spcAft>
                <a:spcPts val="0"/>
              </a:spcAft>
              <a:buNone/>
            </a:pPr>
            <a:r>
              <a:rPr lang="en-US" sz="1200" i="1" dirty="0" smtClean="0">
                <a:latin typeface="Arial"/>
                <a:cs typeface="Arial"/>
              </a:rPr>
              <a:t>From: Melanie Faulkner, Common Core and the</a:t>
            </a:r>
          </a:p>
          <a:p>
            <a:pPr marL="0">
              <a:spcBef>
                <a:spcPts val="0"/>
              </a:spcBef>
              <a:spcAft>
                <a:spcPts val="0"/>
              </a:spcAft>
              <a:buNone/>
            </a:pPr>
            <a:r>
              <a:rPr lang="en-US" sz="1200" i="1" dirty="0" smtClean="0">
                <a:latin typeface="Arial"/>
                <a:cs typeface="Arial"/>
              </a:rPr>
              <a:t>Elementary Classroom, Session 2, FMEA Pre-</a:t>
            </a:r>
          </a:p>
          <a:p>
            <a:pPr marL="0">
              <a:spcBef>
                <a:spcPts val="0"/>
              </a:spcBef>
              <a:spcAft>
                <a:spcPts val="0"/>
              </a:spcAft>
              <a:buNone/>
            </a:pPr>
            <a:r>
              <a:rPr lang="en-US" sz="1200" i="1" dirty="0" smtClean="0">
                <a:latin typeface="Arial"/>
                <a:cs typeface="Arial"/>
              </a:rPr>
              <a:t>Conference, January 8, 2014</a:t>
            </a:r>
          </a:p>
          <a:p>
            <a:pPr marL="0">
              <a:spcBef>
                <a:spcPts val="0"/>
              </a:spcBef>
              <a:spcAft>
                <a:spcPts val="0"/>
              </a:spcAft>
              <a:buNone/>
            </a:pPr>
            <a:r>
              <a:rPr lang="en-US" sz="1200" u="sng" dirty="0" smtClean="0">
                <a:latin typeface="Arial"/>
                <a:cs typeface="Arial"/>
                <a:hlinkClick r:id="rId2"/>
              </a:rPr>
              <a:t>http://flmusiced.org/FLmusicApps/Conference/Schedule/</a:t>
            </a:r>
          </a:p>
          <a:p>
            <a:pPr marL="0">
              <a:spcBef>
                <a:spcPts val="0"/>
              </a:spcBef>
              <a:spcAft>
                <a:spcPts val="0"/>
              </a:spcAft>
              <a:buNone/>
            </a:pPr>
            <a:r>
              <a:rPr lang="en-US" sz="1200" u="sng" dirty="0" smtClean="0">
                <a:latin typeface="Arial"/>
                <a:cs typeface="Arial"/>
                <a:hlinkClick r:id="rId2"/>
              </a:rPr>
              <a:t>Details.aspx?ID=2123</a:t>
            </a:r>
            <a:endParaRPr lang="en-US" sz="1200" dirty="0" smtClean="0">
              <a:latin typeface="Arial"/>
              <a:cs typeface="Arial"/>
            </a:endParaRPr>
          </a:p>
          <a:p>
            <a:pPr>
              <a:buNone/>
            </a:pPr>
            <a:endParaRPr lang="en-US" sz="1200" b="1" dirty="0" smtClean="0">
              <a:latin typeface="Arial"/>
              <a:cs typeface="Arial"/>
            </a:endParaRPr>
          </a:p>
          <a:p>
            <a:pPr>
              <a:buNone/>
            </a:pPr>
            <a:endParaRPr lang="en-US" sz="1800" dirty="0"/>
          </a:p>
        </p:txBody>
      </p:sp>
      <p:sp>
        <p:nvSpPr>
          <p:cNvPr id="4" name="Content Placeholder 3"/>
          <p:cNvSpPr>
            <a:spLocks noGrp="1"/>
          </p:cNvSpPr>
          <p:nvPr>
            <p:ph sz="half" idx="2"/>
          </p:nvPr>
        </p:nvSpPr>
        <p:spPr>
          <a:xfrm>
            <a:off x="4270224" y="1600200"/>
            <a:ext cx="4873776" cy="4525963"/>
          </a:xfrm>
        </p:spPr>
        <p:txBody>
          <a:bodyPr/>
          <a:lstStyle/>
          <a:p>
            <a:pPr>
              <a:buNone/>
            </a:pPr>
            <a:r>
              <a:rPr lang="en-US" sz="2000" b="1" dirty="0" smtClean="0">
                <a:latin typeface="Arial"/>
                <a:cs typeface="Arial"/>
              </a:rPr>
              <a:t>Close Reading Music: </a:t>
            </a:r>
          </a:p>
          <a:p>
            <a:pPr>
              <a:buNone/>
            </a:pPr>
            <a:endParaRPr lang="en-US" sz="1800" b="1" dirty="0" smtClean="0">
              <a:latin typeface="Arial"/>
              <a:cs typeface="Arial"/>
            </a:endParaRPr>
          </a:p>
          <a:p>
            <a:pPr>
              <a:buFont typeface="Wingdings" charset="2"/>
              <a:buChar char="Ø"/>
            </a:pPr>
            <a:r>
              <a:rPr lang="en-US" sz="1800" b="1" dirty="0" smtClean="0">
                <a:latin typeface="Arial"/>
                <a:cs typeface="Arial"/>
              </a:rPr>
              <a:t>Listen to the music – List words </a:t>
            </a:r>
          </a:p>
          <a:p>
            <a:pPr>
              <a:buNone/>
            </a:pPr>
            <a:r>
              <a:rPr lang="en-US" sz="1800" b="1" dirty="0" smtClean="0">
                <a:latin typeface="Arial"/>
                <a:cs typeface="Arial"/>
              </a:rPr>
              <a:t>     or phrases that come to mind.</a:t>
            </a:r>
          </a:p>
          <a:p>
            <a:pPr>
              <a:buFont typeface="Wingdings" charset="2"/>
              <a:buChar char="Ø"/>
            </a:pPr>
            <a:r>
              <a:rPr lang="en-US" sz="1800" b="1" dirty="0" smtClean="0">
                <a:latin typeface="Arial"/>
                <a:cs typeface="Arial"/>
              </a:rPr>
              <a:t>Listen again – List details of what </a:t>
            </a:r>
          </a:p>
          <a:p>
            <a:pPr>
              <a:buNone/>
            </a:pPr>
            <a:r>
              <a:rPr lang="en-US" sz="1800" b="1" dirty="0" smtClean="0">
                <a:latin typeface="Arial"/>
                <a:cs typeface="Arial"/>
              </a:rPr>
              <a:t>      you hear.</a:t>
            </a:r>
          </a:p>
          <a:p>
            <a:pPr>
              <a:buFont typeface="Wingdings" charset="2"/>
              <a:buChar char="Ø"/>
            </a:pPr>
            <a:r>
              <a:rPr lang="en-US" sz="1800" b="1" dirty="0" smtClean="0">
                <a:latin typeface="Arial"/>
                <a:cs typeface="Arial"/>
              </a:rPr>
              <a:t>Discuss: What is the composer </a:t>
            </a:r>
          </a:p>
          <a:p>
            <a:pPr>
              <a:buNone/>
            </a:pPr>
            <a:r>
              <a:rPr lang="en-US" sz="1800" b="1" dirty="0" smtClean="0">
                <a:latin typeface="Arial"/>
                <a:cs typeface="Arial"/>
              </a:rPr>
              <a:t>      trying to accomplish?</a:t>
            </a:r>
          </a:p>
          <a:p>
            <a:pPr>
              <a:buFont typeface="Wingdings" charset="2"/>
              <a:buChar char="Ø"/>
            </a:pPr>
            <a:r>
              <a:rPr lang="en-US" sz="1800" b="1" dirty="0" smtClean="0">
                <a:latin typeface="Arial"/>
                <a:cs typeface="Arial"/>
              </a:rPr>
              <a:t>What dominant elements are used </a:t>
            </a:r>
          </a:p>
          <a:p>
            <a:pPr>
              <a:buNone/>
            </a:pPr>
            <a:r>
              <a:rPr lang="en-US" sz="1800" b="1" dirty="0" smtClean="0">
                <a:latin typeface="Arial"/>
                <a:cs typeface="Arial"/>
              </a:rPr>
              <a:t>      to reach purpose?</a:t>
            </a:r>
          </a:p>
          <a:p>
            <a:pPr>
              <a:buFont typeface="Wingdings" charset="2"/>
              <a:buChar char="Ø"/>
            </a:pPr>
            <a:r>
              <a:rPr lang="en-US" sz="1800" b="1" dirty="0" smtClean="0">
                <a:latin typeface="Arial"/>
                <a:cs typeface="Arial"/>
              </a:rPr>
              <a:t>How would you choreograph this music? Why?</a:t>
            </a:r>
          </a:p>
          <a:p>
            <a:pPr>
              <a:buNone/>
            </a:pPr>
            <a:endParaRPr lang="en-US" sz="20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Common Core "/>
                <a:cs typeface="ArialCommon Core "/>
              </a:rPr>
              <a:t>Common Core and the Arts in the Context of Writing Literacy in Music Class:</a:t>
            </a:r>
            <a:endParaRPr lang="en-US" sz="2400" dirty="0"/>
          </a:p>
        </p:txBody>
      </p:sp>
      <p:sp>
        <p:nvSpPr>
          <p:cNvPr id="3" name="Content Placeholder 2"/>
          <p:cNvSpPr>
            <a:spLocks noGrp="1"/>
          </p:cNvSpPr>
          <p:nvPr>
            <p:ph sz="half" idx="1"/>
          </p:nvPr>
        </p:nvSpPr>
        <p:spPr/>
        <p:txBody>
          <a:bodyPr/>
          <a:lstStyle/>
          <a:p>
            <a:pPr>
              <a:buFont typeface="Wingdings" charset="2"/>
              <a:buChar char="Ø"/>
            </a:pPr>
            <a:r>
              <a:rPr lang="en-US" sz="1800" b="1" dirty="0" smtClean="0">
                <a:latin typeface="Arial"/>
                <a:cs typeface="Arial"/>
              </a:rPr>
              <a:t>Lucy Calkins Common Core Resources:</a:t>
            </a:r>
            <a:r>
              <a:rPr lang="en-US" sz="1200" u="sng" dirty="0" smtClean="0">
                <a:latin typeface="Arial"/>
                <a:cs typeface="Arial"/>
              </a:rPr>
              <a:t> </a:t>
            </a:r>
            <a:r>
              <a:rPr lang="en-US" sz="1200" u="sng" dirty="0" smtClean="0">
                <a:latin typeface="Arial"/>
                <a:cs typeface="Arial"/>
                <a:hlinkClick r:id="rId2"/>
              </a:rPr>
              <a:t>http://readingandwritingproject.com/resources/common-core-standards.html</a:t>
            </a:r>
            <a:endParaRPr lang="en-US" sz="1200" dirty="0" smtClean="0">
              <a:latin typeface="Arial"/>
              <a:cs typeface="Arial"/>
            </a:endParaRPr>
          </a:p>
          <a:p>
            <a:pPr>
              <a:buFont typeface="Wingdings" charset="2"/>
              <a:buChar char="Ø"/>
            </a:pPr>
            <a:r>
              <a:rPr lang="en-US" sz="1800" b="1" dirty="0" smtClean="0">
                <a:latin typeface="Arial"/>
                <a:cs typeface="Arial"/>
              </a:rPr>
              <a:t>Lucy Calkins Writer’s Workshop: </a:t>
            </a:r>
            <a:r>
              <a:rPr lang="en-US" sz="1200" u="sng" dirty="0" smtClean="0">
                <a:latin typeface="Arial"/>
                <a:cs typeface="Arial"/>
              </a:rPr>
              <a:t>    </a:t>
            </a:r>
            <a:r>
              <a:rPr lang="en-US" sz="1200" u="sng" dirty="0" smtClean="0">
                <a:latin typeface="Arial"/>
                <a:cs typeface="Arial"/>
                <a:hlinkClick r:id="rId3"/>
              </a:rPr>
              <a:t>http://readingandwritingproject.com/resources/publications-for-teachers/publications-lucy-calkins.html</a:t>
            </a:r>
            <a:endParaRPr lang="en-US" sz="1200" u="sng" dirty="0" smtClean="0">
              <a:latin typeface="Arial"/>
              <a:cs typeface="Arial"/>
            </a:endParaRPr>
          </a:p>
          <a:p>
            <a:pPr>
              <a:buFont typeface="Wingdings" charset="2"/>
              <a:buChar char="Ø"/>
            </a:pPr>
            <a:r>
              <a:rPr lang="en-US" sz="1800" b="1" dirty="0" smtClean="0">
                <a:latin typeface="Arial"/>
                <a:cs typeface="Arial"/>
              </a:rPr>
              <a:t>Substitute the word, “composers” and “</a:t>
            </a:r>
            <a:r>
              <a:rPr lang="en-US" sz="1800" b="1" dirty="0" err="1" smtClean="0">
                <a:latin typeface="Arial"/>
                <a:cs typeface="Arial"/>
              </a:rPr>
              <a:t>composerly</a:t>
            </a:r>
            <a:r>
              <a:rPr lang="en-US" sz="1800" b="1" dirty="0" smtClean="0">
                <a:latin typeface="Arial"/>
                <a:cs typeface="Arial"/>
              </a:rPr>
              <a:t>” for “writers” and “</a:t>
            </a:r>
            <a:r>
              <a:rPr lang="en-US" sz="1800" b="1" dirty="0" err="1" smtClean="0">
                <a:latin typeface="Arial"/>
                <a:cs typeface="Arial"/>
              </a:rPr>
              <a:t>writerly</a:t>
            </a:r>
            <a:r>
              <a:rPr lang="en-US" sz="1800" b="1" dirty="0" smtClean="0">
                <a:latin typeface="Arial"/>
                <a:cs typeface="Arial"/>
              </a:rPr>
              <a:t>” in the </a:t>
            </a:r>
            <a:r>
              <a:rPr lang="en-US" sz="1800" b="1" i="1" dirty="0" smtClean="0">
                <a:latin typeface="Arial"/>
                <a:cs typeface="Arial"/>
              </a:rPr>
              <a:t>Essential Questions</a:t>
            </a:r>
            <a:r>
              <a:rPr lang="en-US" sz="1800" b="1" dirty="0" smtClean="0">
                <a:latin typeface="Arial"/>
                <a:cs typeface="Arial"/>
              </a:rPr>
              <a:t> at the right.</a:t>
            </a:r>
          </a:p>
          <a:p>
            <a:pPr>
              <a:buNone/>
            </a:pPr>
            <a:endParaRPr lang="en-US" sz="1800" dirty="0"/>
          </a:p>
        </p:txBody>
      </p:sp>
      <p:sp>
        <p:nvSpPr>
          <p:cNvPr id="4" name="Content Placeholder 3"/>
          <p:cNvSpPr>
            <a:spLocks noGrp="1"/>
          </p:cNvSpPr>
          <p:nvPr>
            <p:ph sz="half" idx="2"/>
          </p:nvPr>
        </p:nvSpPr>
        <p:spPr>
          <a:xfrm>
            <a:off x="4648200" y="1417638"/>
            <a:ext cx="4038600" cy="5440362"/>
          </a:xfrm>
        </p:spPr>
        <p:txBody>
          <a:bodyPr/>
          <a:lstStyle/>
          <a:p>
            <a:pPr>
              <a:buNone/>
            </a:pPr>
            <a:r>
              <a:rPr lang="en-US" sz="2000" b="1" i="1" dirty="0" smtClean="0">
                <a:latin typeface="Arial"/>
                <a:cs typeface="Arial"/>
              </a:rPr>
              <a:t>Essential Questions</a:t>
            </a:r>
            <a:r>
              <a:rPr lang="en-US" sz="2000" b="1" dirty="0" smtClean="0">
                <a:latin typeface="Arial"/>
                <a:cs typeface="Arial"/>
              </a:rPr>
              <a:t>:</a:t>
            </a:r>
          </a:p>
          <a:p>
            <a:pPr>
              <a:buNone/>
            </a:pPr>
            <a:endParaRPr lang="en-US" sz="1800" b="1" dirty="0" smtClean="0"/>
          </a:p>
          <a:p>
            <a:pPr>
              <a:buAutoNum type="arabicPeriod"/>
            </a:pPr>
            <a:r>
              <a:rPr lang="en-US" sz="1800" b="1" dirty="0" smtClean="0">
                <a:latin typeface="Arial"/>
                <a:cs typeface="Arial"/>
              </a:rPr>
              <a:t>How do writers study and learn from authors they admire?</a:t>
            </a:r>
          </a:p>
          <a:p>
            <a:pPr>
              <a:buAutoNum type="arabicPeriod"/>
            </a:pPr>
            <a:r>
              <a:rPr lang="en-US" sz="1800" b="1" dirty="0" smtClean="0">
                <a:latin typeface="Arial"/>
                <a:cs typeface="Arial"/>
              </a:rPr>
              <a:t>How do writers lead a “</a:t>
            </a:r>
            <a:r>
              <a:rPr lang="en-US" sz="1800" b="1" dirty="0" err="1" smtClean="0">
                <a:latin typeface="Arial"/>
                <a:cs typeface="Arial"/>
              </a:rPr>
              <a:t>writerly</a:t>
            </a:r>
            <a:r>
              <a:rPr lang="en-US" sz="1800" b="1" dirty="0" smtClean="0">
                <a:latin typeface="Arial"/>
                <a:cs typeface="Arial"/>
              </a:rPr>
              <a:t>” life?</a:t>
            </a:r>
          </a:p>
          <a:p>
            <a:pPr>
              <a:buAutoNum type="arabicPeriod"/>
            </a:pPr>
            <a:r>
              <a:rPr lang="en-US" sz="1800" b="1" dirty="0" smtClean="0">
                <a:latin typeface="Arial"/>
                <a:cs typeface="Arial"/>
              </a:rPr>
              <a:t>How do writers gather and incorporate a variety of crafting techniques?</a:t>
            </a:r>
          </a:p>
          <a:p>
            <a:pPr>
              <a:buAutoNum type="arabicPeriod"/>
            </a:pPr>
            <a:r>
              <a:rPr lang="en-US" sz="1800" b="1" dirty="0" smtClean="0">
                <a:latin typeface="Arial"/>
                <a:cs typeface="Arial"/>
              </a:rPr>
              <a:t>How do writers prepare for publication?</a:t>
            </a:r>
          </a:p>
          <a:p>
            <a:pPr>
              <a:buAutoNum type="arabicPeriod"/>
            </a:pPr>
            <a:r>
              <a:rPr lang="en-US" sz="1800" b="1" dirty="0" smtClean="0">
                <a:latin typeface="Arial"/>
                <a:cs typeface="Arial"/>
              </a:rPr>
              <a:t>How do writers self-reflect on their experiences and growth in writing and as writers?</a:t>
            </a:r>
          </a:p>
          <a:p>
            <a:pPr>
              <a:buAutoNum type="arabicPeriod"/>
            </a:pPr>
            <a:endParaRPr lang="en-US" sz="1600" dirty="0" smtClean="0"/>
          </a:p>
          <a:p>
            <a:pPr marL="0">
              <a:spcBef>
                <a:spcPts val="0"/>
              </a:spcBef>
              <a:spcAft>
                <a:spcPts val="0"/>
              </a:spcAft>
              <a:buNone/>
            </a:pPr>
            <a:r>
              <a:rPr lang="en-US" sz="1200" i="1" dirty="0" smtClean="0"/>
              <a:t>From: Essential Questions for the Writing Process from </a:t>
            </a:r>
          </a:p>
          <a:p>
            <a:pPr marL="0">
              <a:spcBef>
                <a:spcPts val="0"/>
              </a:spcBef>
              <a:spcAft>
                <a:spcPts val="0"/>
              </a:spcAft>
              <a:buNone/>
            </a:pPr>
            <a:r>
              <a:rPr lang="en-US" sz="1200" i="1" dirty="0" err="1" smtClean="0"/>
              <a:t>Kleinspiration</a:t>
            </a:r>
            <a:r>
              <a:rPr lang="en-US" sz="1200" i="1" dirty="0" smtClean="0"/>
              <a:t>: </a:t>
            </a:r>
          </a:p>
          <a:p>
            <a:pPr marL="0">
              <a:spcBef>
                <a:spcPts val="0"/>
              </a:spcBef>
              <a:spcAft>
                <a:spcPts val="0"/>
              </a:spcAft>
              <a:buNone/>
            </a:pPr>
            <a:r>
              <a:rPr lang="en-US" sz="1200" u="sng" dirty="0" smtClean="0">
                <a:hlinkClick r:id="rId4"/>
              </a:rPr>
              <a:t>http://www.kleinspiration.com/2013/12/tons-of-materials-</a:t>
            </a:r>
          </a:p>
          <a:p>
            <a:pPr marL="0">
              <a:spcBef>
                <a:spcPts val="0"/>
              </a:spcBef>
              <a:spcAft>
                <a:spcPts val="0"/>
              </a:spcAft>
              <a:buNone/>
            </a:pPr>
            <a:r>
              <a:rPr lang="en-US" sz="1200" u="sng" dirty="0" smtClean="0">
                <a:hlinkClick r:id="rId4"/>
              </a:rPr>
              <a:t>for-using-mentor.html</a:t>
            </a:r>
            <a:endParaRPr lang="en-US" sz="1200" dirty="0" smtClean="0"/>
          </a:p>
          <a:p>
            <a:pPr>
              <a:buAutoNum type="arabicPeriod"/>
            </a:pPr>
            <a:endParaRPr lang="en-US" sz="1600" dirty="0"/>
          </a:p>
        </p:txBody>
      </p:sp>
      <p:sp>
        <p:nvSpPr>
          <p:cNvPr id="6" name="Right Arrow 5"/>
          <p:cNvSpPr/>
          <p:nvPr/>
        </p:nvSpPr>
        <p:spPr>
          <a:xfrm>
            <a:off x="3358755" y="4876813"/>
            <a:ext cx="978408" cy="484632"/>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pPr algn="l"/>
            <a:r>
              <a:rPr lang="en-US" sz="2400" b="1" dirty="0" smtClean="0">
                <a:latin typeface="Arial"/>
                <a:cs typeface="Arial"/>
              </a:rPr>
              <a:t>Correlations Between the Creative Writing Composition and Music Composition Process:</a:t>
            </a:r>
            <a:endParaRPr lang="en-US" sz="2400" b="1" dirty="0">
              <a:latin typeface="Arial"/>
              <a:cs typeface="Arial"/>
            </a:endParaRPr>
          </a:p>
        </p:txBody>
      </p:sp>
      <p:sp>
        <p:nvSpPr>
          <p:cNvPr id="14337" name="Content Placeholder 2"/>
          <p:cNvSpPr>
            <a:spLocks noGrp="1"/>
          </p:cNvSpPr>
          <p:nvPr>
            <p:ph sz="half" idx="1"/>
          </p:nvPr>
        </p:nvSpPr>
        <p:spPr/>
        <p:txBody>
          <a:bodyPr/>
          <a:lstStyle/>
          <a:p>
            <a:pPr>
              <a:buNone/>
            </a:pPr>
            <a:r>
              <a:rPr lang="en-US" sz="2000" b="1" dirty="0" smtClean="0">
                <a:latin typeface="Arial"/>
                <a:cs typeface="Arial"/>
              </a:rPr>
              <a:t>Writer’s Workshop Process:</a:t>
            </a:r>
          </a:p>
          <a:p>
            <a:pPr>
              <a:buFont typeface="Wingdings" charset="2"/>
              <a:buChar char="Ø"/>
            </a:pPr>
            <a:endParaRPr lang="en-US" sz="1800" b="1" dirty="0" smtClean="0">
              <a:latin typeface="Arial"/>
              <a:cs typeface="Arial"/>
            </a:endParaRPr>
          </a:p>
          <a:p>
            <a:pPr>
              <a:buFont typeface="Wingdings" charset="2"/>
              <a:buChar char="Ø"/>
            </a:pPr>
            <a:r>
              <a:rPr lang="en-US" sz="1800" b="1" dirty="0" smtClean="0">
                <a:latin typeface="Arial"/>
                <a:cs typeface="Arial"/>
              </a:rPr>
              <a:t>Strategies to explore a topic</a:t>
            </a:r>
          </a:p>
          <a:p>
            <a:pPr>
              <a:buFont typeface="Wingdings" charset="2"/>
              <a:buChar char="Ø"/>
            </a:pPr>
            <a:r>
              <a:rPr lang="en-US" sz="1800" b="1" dirty="0" smtClean="0">
                <a:latin typeface="Arial"/>
                <a:cs typeface="Arial"/>
              </a:rPr>
              <a:t>Ways to organize topic</a:t>
            </a:r>
          </a:p>
          <a:p>
            <a:pPr>
              <a:buFont typeface="Wingdings" charset="2"/>
              <a:buChar char="Ø"/>
            </a:pPr>
            <a:r>
              <a:rPr lang="en-US" sz="1800" b="1" dirty="0" smtClean="0">
                <a:latin typeface="Arial"/>
                <a:cs typeface="Arial"/>
              </a:rPr>
              <a:t>Tools for revision</a:t>
            </a:r>
          </a:p>
          <a:p>
            <a:pPr>
              <a:buFont typeface="Wingdings" charset="2"/>
              <a:buChar char="Ø"/>
            </a:pPr>
            <a:r>
              <a:rPr lang="en-US" sz="1800" b="1" dirty="0" smtClean="0">
                <a:latin typeface="Arial"/>
                <a:cs typeface="Arial"/>
              </a:rPr>
              <a:t>Tools for editing</a:t>
            </a:r>
          </a:p>
          <a:p>
            <a:pPr>
              <a:buFont typeface="Wingdings" charset="2"/>
              <a:buChar char="Ø"/>
            </a:pPr>
            <a:r>
              <a:rPr lang="en-US" sz="1800" b="1" dirty="0" smtClean="0">
                <a:latin typeface="Arial"/>
                <a:cs typeface="Arial"/>
              </a:rPr>
              <a:t> Publishing</a:t>
            </a:r>
          </a:p>
          <a:p>
            <a:pPr marL="0">
              <a:spcBef>
                <a:spcPts val="0"/>
              </a:spcBef>
              <a:buNone/>
            </a:pPr>
            <a:endParaRPr lang="en-US" sz="1800" b="1" dirty="0" smtClean="0">
              <a:latin typeface="Arial"/>
              <a:cs typeface="Arial"/>
            </a:endParaRPr>
          </a:p>
          <a:p>
            <a:pPr marL="0">
              <a:spcBef>
                <a:spcPts val="0"/>
              </a:spcBef>
              <a:buNone/>
            </a:pPr>
            <a:r>
              <a:rPr lang="en-US" sz="1200" i="1" dirty="0" smtClean="0">
                <a:latin typeface="Arial"/>
                <a:cs typeface="Arial"/>
              </a:rPr>
              <a:t>From: ELF Writing Introduction and Writer’s Workshop</a:t>
            </a:r>
          </a:p>
          <a:p>
            <a:pPr marL="0">
              <a:spcBef>
                <a:spcPts val="0"/>
              </a:spcBef>
              <a:buNone/>
            </a:pPr>
            <a:r>
              <a:rPr lang="en-US" sz="1200" i="1" dirty="0" err="1" smtClean="0">
                <a:latin typeface="Arial"/>
                <a:cs typeface="Arial"/>
              </a:rPr>
              <a:t>PowerPoints</a:t>
            </a:r>
            <a:r>
              <a:rPr lang="en-US" sz="1200" i="1" dirty="0" smtClean="0">
                <a:latin typeface="Arial"/>
                <a:cs typeface="Arial"/>
              </a:rPr>
              <a:t>, Barbara Boggs, District Instructional </a:t>
            </a:r>
          </a:p>
          <a:p>
            <a:pPr marL="0">
              <a:spcBef>
                <a:spcPts val="0"/>
              </a:spcBef>
              <a:buNone/>
            </a:pPr>
            <a:r>
              <a:rPr lang="en-US" sz="1200" i="1" dirty="0" smtClean="0">
                <a:latin typeface="Arial"/>
                <a:cs typeface="Arial"/>
              </a:rPr>
              <a:t>Coach, Fort Wayne Community Schools</a:t>
            </a:r>
          </a:p>
        </p:txBody>
      </p:sp>
      <p:sp>
        <p:nvSpPr>
          <p:cNvPr id="10" name="Content Placeholder 9"/>
          <p:cNvSpPr>
            <a:spLocks noGrp="1"/>
          </p:cNvSpPr>
          <p:nvPr>
            <p:ph sz="half" idx="2"/>
          </p:nvPr>
        </p:nvSpPr>
        <p:spPr/>
        <p:txBody>
          <a:bodyPr/>
          <a:lstStyle/>
          <a:p>
            <a:pPr>
              <a:buNone/>
            </a:pPr>
            <a:r>
              <a:rPr lang="en-US" sz="2000" b="1" dirty="0" smtClean="0">
                <a:latin typeface="Arial"/>
                <a:cs typeface="Arial"/>
              </a:rPr>
              <a:t>Music Composition Process:</a:t>
            </a:r>
          </a:p>
          <a:p>
            <a:pPr>
              <a:buFont typeface="Wingdings" charset="2"/>
              <a:buChar char="Ø"/>
            </a:pPr>
            <a:endParaRPr lang="en-US" sz="1800" b="1" dirty="0" smtClean="0">
              <a:latin typeface="Arial"/>
              <a:cs typeface="Arial"/>
            </a:endParaRPr>
          </a:p>
          <a:p>
            <a:pPr>
              <a:buFont typeface="Wingdings" charset="2"/>
              <a:buChar char="Ø"/>
            </a:pPr>
            <a:r>
              <a:rPr lang="en-US" sz="1800" b="1" dirty="0" smtClean="0">
                <a:latin typeface="Arial"/>
                <a:cs typeface="Arial"/>
              </a:rPr>
              <a:t>Topics for composition</a:t>
            </a:r>
          </a:p>
          <a:p>
            <a:pPr>
              <a:buFont typeface="Wingdings" charset="2"/>
              <a:buChar char="Ø"/>
            </a:pPr>
            <a:r>
              <a:rPr lang="en-US" sz="1800" b="1" dirty="0" smtClean="0">
                <a:latin typeface="Arial"/>
                <a:cs typeface="Arial"/>
              </a:rPr>
              <a:t>Organizing composition (form)</a:t>
            </a:r>
          </a:p>
          <a:p>
            <a:pPr>
              <a:buFont typeface="Wingdings" charset="2"/>
              <a:buChar char="Ø"/>
            </a:pPr>
            <a:r>
              <a:rPr lang="en-US" sz="1800" b="1" dirty="0" smtClean="0">
                <a:latin typeface="Arial"/>
                <a:cs typeface="Arial"/>
              </a:rPr>
              <a:t>Tools for revising</a:t>
            </a:r>
          </a:p>
          <a:p>
            <a:pPr>
              <a:buFont typeface="Wingdings" charset="2"/>
              <a:buChar char="Ø"/>
            </a:pPr>
            <a:r>
              <a:rPr lang="en-US" sz="1800" b="1" dirty="0" smtClean="0">
                <a:latin typeface="Arial"/>
                <a:cs typeface="Arial"/>
              </a:rPr>
              <a:t>Tools for editing</a:t>
            </a:r>
          </a:p>
          <a:p>
            <a:pPr>
              <a:buFont typeface="Wingdings" charset="2"/>
              <a:buChar char="Ø"/>
            </a:pPr>
            <a:r>
              <a:rPr lang="en-US" sz="1800" b="1" dirty="0" smtClean="0">
                <a:latin typeface="Arial"/>
                <a:cs typeface="Arial"/>
              </a:rPr>
              <a:t>Publishing</a:t>
            </a:r>
            <a:endParaRPr lang="en-US" sz="1800" b="1" dirty="0">
              <a:latin typeface="Arial"/>
              <a:cs typeface="Arial"/>
            </a:endParaRPr>
          </a:p>
        </p:txBody>
      </p:sp>
      <p:sp>
        <p:nvSpPr>
          <p:cNvPr id="5" name="TextBox 4"/>
          <p:cNvSpPr txBox="1"/>
          <p:nvPr/>
        </p:nvSpPr>
        <p:spPr>
          <a:xfrm>
            <a:off x="457200" y="387350"/>
            <a:ext cx="7778703" cy="6083300"/>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Title 15"/>
          <p:cNvSpPr>
            <a:spLocks noGrp="1"/>
          </p:cNvSpPr>
          <p:nvPr>
            <p:ph type="title"/>
          </p:nvPr>
        </p:nvSpPr>
        <p:spPr>
          <a:xfrm>
            <a:off x="457200" y="274638"/>
            <a:ext cx="7778703" cy="1143000"/>
          </a:xfrm>
        </p:spPr>
        <p:txBody>
          <a:bodyPr/>
          <a:lstStyle/>
          <a:p>
            <a:pPr algn="l"/>
            <a:r>
              <a:rPr lang="en-US" sz="2400" b="1" dirty="0" smtClean="0">
                <a:latin typeface="Arial"/>
                <a:cs typeface="Arial"/>
              </a:rPr>
              <a:t>Creative Writing and Music Composition Instruction Process Components Correlations:</a:t>
            </a:r>
            <a:endParaRPr lang="en-US" sz="2400" b="1" dirty="0">
              <a:latin typeface="Arial"/>
              <a:cs typeface="Arial"/>
            </a:endParaRPr>
          </a:p>
        </p:txBody>
      </p:sp>
      <p:sp>
        <p:nvSpPr>
          <p:cNvPr id="14337" name="Content Placeholder 2"/>
          <p:cNvSpPr>
            <a:spLocks noGrp="1"/>
          </p:cNvSpPr>
          <p:nvPr>
            <p:ph sz="half" idx="1"/>
          </p:nvPr>
        </p:nvSpPr>
        <p:spPr>
          <a:xfrm>
            <a:off x="457200" y="1600200"/>
            <a:ext cx="3919837" cy="4525963"/>
          </a:xfrm>
        </p:spPr>
        <p:txBody>
          <a:bodyPr/>
          <a:lstStyle/>
          <a:p>
            <a:pPr>
              <a:buNone/>
            </a:pPr>
            <a:r>
              <a:rPr lang="en-US" sz="2000" b="1" dirty="0" smtClean="0">
                <a:latin typeface="Arial"/>
                <a:cs typeface="Arial"/>
              </a:rPr>
              <a:t>Writer’s Workshop </a:t>
            </a:r>
          </a:p>
          <a:p>
            <a:pPr>
              <a:buNone/>
            </a:pPr>
            <a:r>
              <a:rPr lang="en-US" sz="2000" b="1" dirty="0" smtClean="0">
                <a:latin typeface="Arial"/>
                <a:cs typeface="Arial"/>
              </a:rPr>
              <a:t>Components:</a:t>
            </a:r>
          </a:p>
          <a:p>
            <a:pPr>
              <a:buNone/>
            </a:pPr>
            <a:endParaRPr lang="en-US" sz="1800" b="1" dirty="0" smtClean="0">
              <a:latin typeface="Cambria"/>
              <a:cs typeface="Cambria"/>
            </a:endParaRPr>
          </a:p>
          <a:p>
            <a:pPr>
              <a:buFont typeface="Wingdings" charset="2"/>
              <a:buChar char="Ø"/>
            </a:pPr>
            <a:r>
              <a:rPr lang="en-US" sz="1800" b="1" dirty="0" smtClean="0">
                <a:latin typeface="Arial"/>
                <a:cs typeface="Arial"/>
              </a:rPr>
              <a:t>Focus or Mini Lesson</a:t>
            </a:r>
          </a:p>
          <a:p>
            <a:pPr>
              <a:buFont typeface="Wingdings" charset="2"/>
              <a:buChar char="Ø"/>
            </a:pPr>
            <a:r>
              <a:rPr lang="en-US" sz="1800" b="1" dirty="0" smtClean="0">
                <a:latin typeface="Arial"/>
                <a:cs typeface="Arial"/>
              </a:rPr>
              <a:t>Writing Time</a:t>
            </a:r>
          </a:p>
          <a:p>
            <a:pPr>
              <a:buFont typeface="Wingdings" charset="2"/>
              <a:buChar char="Ø"/>
            </a:pPr>
            <a:r>
              <a:rPr lang="en-US" sz="1800" b="1" dirty="0" smtClean="0">
                <a:latin typeface="Arial"/>
                <a:cs typeface="Arial"/>
              </a:rPr>
              <a:t>Sharing Time</a:t>
            </a:r>
          </a:p>
          <a:p>
            <a:pPr>
              <a:buFont typeface="Wingdings" charset="2"/>
              <a:buChar char="Ø"/>
            </a:pPr>
            <a:endParaRPr lang="en-US" sz="1800" b="1" dirty="0" smtClean="0">
              <a:latin typeface="Arial"/>
              <a:cs typeface="Arial"/>
            </a:endParaRPr>
          </a:p>
          <a:p>
            <a:pPr marL="0">
              <a:spcBef>
                <a:spcPts val="0"/>
              </a:spcBef>
              <a:buNone/>
            </a:pPr>
            <a:r>
              <a:rPr lang="en-US" sz="1200" i="1" dirty="0" smtClean="0">
                <a:latin typeface="Arial"/>
                <a:cs typeface="Arial"/>
              </a:rPr>
              <a:t>From: ELF Writing Introduction and Writer’s Workshop</a:t>
            </a:r>
          </a:p>
          <a:p>
            <a:pPr marL="0">
              <a:spcBef>
                <a:spcPts val="0"/>
              </a:spcBef>
              <a:buNone/>
            </a:pPr>
            <a:r>
              <a:rPr lang="en-US" sz="1200" i="1" dirty="0" err="1" smtClean="0">
                <a:latin typeface="Arial"/>
                <a:cs typeface="Arial"/>
              </a:rPr>
              <a:t>PowerPoints</a:t>
            </a:r>
            <a:r>
              <a:rPr lang="en-US" sz="1200" i="1" dirty="0" smtClean="0">
                <a:latin typeface="Arial"/>
                <a:cs typeface="Arial"/>
              </a:rPr>
              <a:t>, Barbara Boggs, District Instructional </a:t>
            </a:r>
          </a:p>
          <a:p>
            <a:pPr marL="0">
              <a:spcBef>
                <a:spcPts val="0"/>
              </a:spcBef>
              <a:buNone/>
            </a:pPr>
            <a:r>
              <a:rPr lang="en-US" sz="1200" i="1" dirty="0" smtClean="0">
                <a:latin typeface="Arial"/>
                <a:cs typeface="Arial"/>
              </a:rPr>
              <a:t>Coach, Fort Wayne Community Schools</a:t>
            </a:r>
          </a:p>
          <a:p>
            <a:pPr>
              <a:buNone/>
            </a:pPr>
            <a:endParaRPr lang="en-US" sz="1200" b="1" dirty="0" smtClean="0">
              <a:latin typeface="Arial"/>
              <a:cs typeface="Arial"/>
            </a:endParaRPr>
          </a:p>
        </p:txBody>
      </p:sp>
      <p:sp>
        <p:nvSpPr>
          <p:cNvPr id="9" name="Content Placeholder 8"/>
          <p:cNvSpPr>
            <a:spLocks noGrp="1"/>
          </p:cNvSpPr>
          <p:nvPr>
            <p:ph sz="half" idx="2"/>
          </p:nvPr>
        </p:nvSpPr>
        <p:spPr>
          <a:xfrm>
            <a:off x="4648200" y="1600200"/>
            <a:ext cx="4068885" cy="4525963"/>
          </a:xfrm>
        </p:spPr>
        <p:txBody>
          <a:bodyPr/>
          <a:lstStyle/>
          <a:p>
            <a:pPr>
              <a:buNone/>
            </a:pPr>
            <a:r>
              <a:rPr lang="en-US" sz="2000" b="1" dirty="0" smtClean="0">
                <a:latin typeface="Arial"/>
                <a:cs typeface="Arial"/>
              </a:rPr>
              <a:t>Music Composition Process </a:t>
            </a:r>
          </a:p>
          <a:p>
            <a:pPr>
              <a:buNone/>
            </a:pPr>
            <a:r>
              <a:rPr lang="en-US" sz="2000" b="1" dirty="0" smtClean="0">
                <a:latin typeface="Arial"/>
                <a:cs typeface="Arial"/>
              </a:rPr>
              <a:t>Components:</a:t>
            </a:r>
          </a:p>
          <a:p>
            <a:pPr>
              <a:buNone/>
            </a:pPr>
            <a:endParaRPr lang="en-US" sz="2000" b="1" dirty="0" smtClean="0">
              <a:latin typeface="Arial"/>
              <a:cs typeface="Arial"/>
            </a:endParaRPr>
          </a:p>
          <a:p>
            <a:pPr>
              <a:buFont typeface="Wingdings" charset="2"/>
              <a:buChar char="Ø"/>
            </a:pPr>
            <a:r>
              <a:rPr lang="en-US" sz="1800" b="1" dirty="0" smtClean="0">
                <a:latin typeface="Arial"/>
                <a:cs typeface="Arial"/>
              </a:rPr>
              <a:t>Focus or Mini Lesson, </a:t>
            </a:r>
            <a:r>
              <a:rPr lang="en-US" sz="1800" b="1" dirty="0" err="1" smtClean="0">
                <a:latin typeface="Arial"/>
                <a:cs typeface="Arial"/>
              </a:rPr>
              <a:t>Mus</a:t>
            </a:r>
            <a:r>
              <a:rPr lang="en-US" sz="1800" b="1" dirty="0" smtClean="0">
                <a:latin typeface="Arial"/>
                <a:cs typeface="Arial"/>
              </a:rPr>
              <a:t> Tech Tutorial</a:t>
            </a:r>
          </a:p>
          <a:p>
            <a:pPr>
              <a:buFont typeface="Wingdings" charset="2"/>
              <a:buChar char="Ø"/>
            </a:pPr>
            <a:r>
              <a:rPr lang="en-US" sz="1800" b="1" dirty="0" smtClean="0">
                <a:latin typeface="Arial"/>
                <a:cs typeface="Arial"/>
              </a:rPr>
              <a:t>Composition Time</a:t>
            </a:r>
          </a:p>
          <a:p>
            <a:pPr>
              <a:buFont typeface="Wingdings" charset="2"/>
              <a:buChar char="Ø"/>
            </a:pPr>
            <a:r>
              <a:rPr lang="en-US" sz="1800" b="1" dirty="0" smtClean="0">
                <a:latin typeface="Arial"/>
                <a:cs typeface="Arial"/>
              </a:rPr>
              <a:t>Sharing Time</a:t>
            </a:r>
            <a:endParaRPr lang="en-US" sz="1800" b="1" dirty="0">
              <a:latin typeface="Arial"/>
              <a:cs typeface="Arial"/>
            </a:endParaRPr>
          </a:p>
        </p:txBody>
      </p:sp>
      <p:sp>
        <p:nvSpPr>
          <p:cNvPr id="5" name="TextBox 4"/>
          <p:cNvSpPr txBox="1"/>
          <p:nvPr/>
        </p:nvSpPr>
        <p:spPr>
          <a:xfrm>
            <a:off x="457200" y="387350"/>
            <a:ext cx="7778703" cy="6083300"/>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7262"/>
          </a:xfrm>
        </p:spPr>
        <p:txBody>
          <a:bodyPr/>
          <a:lstStyle/>
          <a:p>
            <a:pPr algn="l"/>
            <a:r>
              <a:rPr lang="en-US" sz="2400" b="1" dirty="0" smtClean="0">
                <a:latin typeface="Arial"/>
                <a:cs typeface="Arial"/>
              </a:rPr>
              <a:t>Selected Common Core Writing (Grade 4) and Music Core Arts Standards (Grade 4-Draft) </a:t>
            </a:r>
            <a:r>
              <a:rPr lang="en-US" sz="1200" dirty="0" smtClean="0">
                <a:latin typeface="Arial"/>
                <a:cs typeface="Arial"/>
              </a:rPr>
              <a:t>(Note: portions only)</a:t>
            </a:r>
            <a:r>
              <a:rPr lang="en-US" sz="2400" b="1" dirty="0" smtClean="0">
                <a:latin typeface="Arial"/>
                <a:cs typeface="Arial"/>
              </a:rPr>
              <a:t>:</a:t>
            </a:r>
            <a:endParaRPr lang="en-US" sz="2400" dirty="0"/>
          </a:p>
        </p:txBody>
      </p:sp>
      <p:sp>
        <p:nvSpPr>
          <p:cNvPr id="3" name="Content Placeholder 2"/>
          <p:cNvSpPr>
            <a:spLocks noGrp="1"/>
          </p:cNvSpPr>
          <p:nvPr>
            <p:ph sz="half" idx="1"/>
          </p:nvPr>
        </p:nvSpPr>
        <p:spPr/>
        <p:txBody>
          <a:bodyPr/>
          <a:lstStyle/>
          <a:p>
            <a:pPr>
              <a:buNone/>
            </a:pPr>
            <a:r>
              <a:rPr lang="en-US" sz="1200" dirty="0" smtClean="0"/>
              <a:t> </a:t>
            </a:r>
          </a:p>
          <a:p>
            <a:pPr>
              <a:buNone/>
            </a:pPr>
            <a:endParaRPr lang="en-US" sz="1200" dirty="0">
              <a:latin typeface="Arial"/>
              <a:cs typeface="Arial"/>
            </a:endParaRPr>
          </a:p>
        </p:txBody>
      </p:sp>
      <p:graphicFrame>
        <p:nvGraphicFramePr>
          <p:cNvPr id="5" name="Table 4"/>
          <p:cNvGraphicFramePr>
            <a:graphicFrameLocks noGrp="1"/>
          </p:cNvGraphicFramePr>
          <p:nvPr/>
        </p:nvGraphicFramePr>
        <p:xfrm>
          <a:off x="457198" y="1397000"/>
          <a:ext cx="7467602" cy="4400087"/>
        </p:xfrm>
        <a:graphic>
          <a:graphicData uri="http://schemas.openxmlformats.org/drawingml/2006/table">
            <a:tbl>
              <a:tblPr firstRow="1" bandRow="1">
                <a:tableStyleId>{5C22544A-7EE6-4342-B048-85BDC9FD1C3A}</a:tableStyleId>
              </a:tblPr>
              <a:tblGrid>
                <a:gridCol w="3733801"/>
                <a:gridCol w="3733801"/>
              </a:tblGrid>
              <a:tr h="607867">
                <a:tc>
                  <a:txBody>
                    <a:bodyPr/>
                    <a:lstStyle/>
                    <a:p>
                      <a:pPr algn="ctr"/>
                      <a:r>
                        <a:rPr lang="en-US" sz="2000" dirty="0" smtClean="0">
                          <a:solidFill>
                            <a:schemeClr val="tx1"/>
                          </a:solidFill>
                        </a:rPr>
                        <a:t>Writing Standards:</a:t>
                      </a:r>
                      <a:endParaRPr lang="en-US" sz="2000" dirty="0">
                        <a:solidFill>
                          <a:schemeClr val="tx1"/>
                        </a:solidFill>
                      </a:endParaRPr>
                    </a:p>
                  </a:txBody>
                  <a:tcPr anchor="ctr" anchorCtr="1">
                    <a:blipFill rotWithShape="1">
                      <a:blip r:embed="rId3"/>
                      <a:stretch>
                        <a:fillRect/>
                      </a:stretch>
                    </a:blipFill>
                  </a:tcPr>
                </a:tc>
                <a:tc>
                  <a:txBody>
                    <a:bodyPr/>
                    <a:lstStyle/>
                    <a:p>
                      <a:pPr algn="ctr"/>
                      <a:r>
                        <a:rPr lang="en-US" dirty="0" smtClean="0">
                          <a:solidFill>
                            <a:srgbClr val="000000"/>
                          </a:solidFill>
                        </a:rPr>
                        <a:t>Core Arts Music Standards:</a:t>
                      </a:r>
                      <a:endParaRPr lang="en-US" dirty="0">
                        <a:solidFill>
                          <a:srgbClr val="000000"/>
                        </a:solidFill>
                      </a:endParaRPr>
                    </a:p>
                  </a:txBody>
                  <a:tcPr anchor="ctr" anchorCtr="1">
                    <a:blipFill rotWithShape="1">
                      <a:blip r:embed="rId3"/>
                      <a:stretch>
                        <a:fillRect/>
                      </a:stretch>
                    </a:blipFill>
                  </a:tcPr>
                </a:tc>
              </a:tr>
              <a:tr h="1061288">
                <a:tc>
                  <a:txBody>
                    <a:bodyPr/>
                    <a:lstStyle/>
                    <a:p>
                      <a:pPr eaLnBrk="1" hangingPunct="1">
                        <a:lnSpc>
                          <a:spcPct val="80000"/>
                        </a:lnSpc>
                        <a:buFont typeface="Arial" charset="0"/>
                        <a:buNone/>
                      </a:pPr>
                      <a:r>
                        <a:rPr lang="en-US" sz="1000" b="1" dirty="0" smtClean="0">
                          <a:latin typeface="Arial"/>
                          <a:cs typeface="Arial"/>
                        </a:rPr>
                        <a:t>4.W.2</a:t>
                      </a:r>
                      <a:r>
                        <a:rPr lang="en-US" sz="1000" dirty="0" smtClean="0">
                          <a:latin typeface="Arial"/>
                          <a:cs typeface="Arial"/>
                        </a:rPr>
                        <a:t>  Write informative/explanatory texts to examine a topic and convey ideas and information clearly.</a:t>
                      </a:r>
                    </a:p>
                    <a:p>
                      <a:pPr>
                        <a:buNone/>
                      </a:pPr>
                      <a:r>
                        <a:rPr lang="en-US" sz="1000" dirty="0" smtClean="0">
                          <a:latin typeface="Arial"/>
                          <a:cs typeface="Arial"/>
                        </a:rPr>
                        <a:t>a. Introduce a topic clearly and group related</a:t>
                      </a:r>
                      <a:r>
                        <a:rPr lang="en-US" sz="1000" baseline="0" dirty="0" smtClean="0">
                          <a:latin typeface="Arial"/>
                          <a:cs typeface="Arial"/>
                        </a:rPr>
                        <a:t> i</a:t>
                      </a:r>
                      <a:r>
                        <a:rPr lang="en-US" sz="1000" dirty="0" smtClean="0">
                          <a:latin typeface="Arial"/>
                          <a:cs typeface="Arial"/>
                        </a:rPr>
                        <a:t>nformation in paragraphs and sections; include formatting (e.g., headings), illustrations, and multimedia when useful to aiding comprehension</a:t>
                      </a:r>
                    </a:p>
                    <a:p>
                      <a:pPr>
                        <a:buNone/>
                      </a:pPr>
                      <a:r>
                        <a:rPr lang="en-US" sz="1000" dirty="0" err="1" smtClean="0">
                          <a:latin typeface="Arial"/>
                          <a:cs typeface="Arial"/>
                        </a:rPr>
                        <a:t>d</a:t>
                      </a:r>
                      <a:r>
                        <a:rPr lang="en-US" sz="1000" dirty="0" smtClean="0">
                          <a:latin typeface="Arial"/>
                          <a:cs typeface="Arial"/>
                        </a:rPr>
                        <a:t>. Use precise language and domain-specific vocabulary to</a:t>
                      </a:r>
                    </a:p>
                    <a:p>
                      <a:pPr>
                        <a:buNone/>
                      </a:pPr>
                      <a:r>
                        <a:rPr lang="en-US" sz="1000" dirty="0" smtClean="0">
                          <a:latin typeface="Arial"/>
                          <a:cs typeface="Arial"/>
                        </a:rPr>
                        <a:t> inform about or explain the topic. </a:t>
                      </a:r>
                    </a:p>
                  </a:txBody>
                  <a:tcPr>
                    <a:blipFill rotWithShape="1">
                      <a:blip r:embed="rId4"/>
                      <a:stretch>
                        <a:fillRect/>
                      </a:stretch>
                    </a:blipFill>
                  </a:tcPr>
                </a:tc>
                <a:tc>
                  <a:txBody>
                    <a:bodyPr/>
                    <a:lstStyle/>
                    <a:p>
                      <a:r>
                        <a:rPr lang="en-US" sz="1000" i="0" dirty="0" smtClean="0">
                          <a:latin typeface="Arial"/>
                          <a:cs typeface="Arial"/>
                        </a:rPr>
                        <a:t>Generate ideas for an original improvisation, composition, </a:t>
                      </a:r>
                    </a:p>
                    <a:p>
                      <a:r>
                        <a:rPr lang="en-US" sz="1000" i="0" dirty="0" smtClean="0">
                          <a:latin typeface="Arial"/>
                          <a:cs typeface="Arial"/>
                        </a:rPr>
                        <a:t>and/or arrangement, using free improvisation and varied</a:t>
                      </a:r>
                    </a:p>
                    <a:p>
                      <a:r>
                        <a:rPr lang="en-US" sz="1000" i="0" dirty="0" smtClean="0">
                          <a:latin typeface="Arial"/>
                          <a:cs typeface="Arial"/>
                        </a:rPr>
                        <a:t> sound sources, and select multiple ideas to develop that </a:t>
                      </a:r>
                    </a:p>
                    <a:p>
                      <a:r>
                        <a:rPr lang="en-US" sz="1000" i="0" dirty="0" smtClean="0">
                          <a:latin typeface="Arial"/>
                          <a:cs typeface="Arial"/>
                        </a:rPr>
                        <a:t>best relate to personal experience, interest, specific purpose, and expressive potential. </a:t>
                      </a:r>
                      <a:endParaRPr lang="en-US" sz="1000" i="0" dirty="0">
                        <a:latin typeface="Arial"/>
                        <a:cs typeface="Arial"/>
                      </a:endParaRPr>
                    </a:p>
                  </a:txBody>
                  <a:tcPr>
                    <a:blipFill rotWithShape="1">
                      <a:blip r:embed="rId4"/>
                      <a:stretch>
                        <a:fillRect/>
                      </a:stretch>
                    </a:blipFill>
                  </a:tcPr>
                </a:tc>
              </a:tr>
              <a:tr h="816002">
                <a:tc>
                  <a:txBody>
                    <a:bodyPr/>
                    <a:lstStyle/>
                    <a:p>
                      <a:pPr>
                        <a:buNone/>
                      </a:pPr>
                      <a:r>
                        <a:rPr lang="en-US" sz="1000" b="1" dirty="0" smtClean="0">
                          <a:latin typeface="Arial"/>
                          <a:cs typeface="Arial"/>
                        </a:rPr>
                        <a:t>4.W.3</a:t>
                      </a:r>
                      <a:r>
                        <a:rPr lang="en-US" sz="1000" dirty="0" smtClean="0">
                          <a:latin typeface="Arial"/>
                          <a:cs typeface="Arial"/>
                        </a:rPr>
                        <a:t>  Write narratives to develop real or imagined experiences or events using effective technique, </a:t>
                      </a:r>
                      <a:r>
                        <a:rPr lang="en-US" sz="1000" b="1" dirty="0" smtClean="0">
                          <a:latin typeface="Arial"/>
                          <a:cs typeface="Arial"/>
                        </a:rPr>
                        <a:t> </a:t>
                      </a:r>
                      <a:r>
                        <a:rPr lang="en-US" sz="1000" dirty="0" smtClean="0">
                          <a:latin typeface="Arial"/>
                          <a:cs typeface="Arial"/>
                        </a:rPr>
                        <a:t>descriptive details, and clear event sequences.</a:t>
                      </a:r>
                    </a:p>
                    <a:p>
                      <a:endParaRPr lang="en-US" sz="1000" dirty="0">
                        <a:latin typeface="Arial"/>
                        <a:cs typeface="Arial"/>
                      </a:endParaRPr>
                    </a:p>
                  </a:txBody>
                  <a:tcPr>
                    <a:blipFill rotWithShape="1">
                      <a:blip r:embed="rId4"/>
                      <a:stretch>
                        <a:fillRect/>
                      </a:stretch>
                    </a:blip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baseline="0" dirty="0" smtClean="0">
                          <a:solidFill>
                            <a:schemeClr val="dk1"/>
                          </a:solidFill>
                          <a:latin typeface="Arial"/>
                          <a:ea typeface="+mn-ea"/>
                          <a:cs typeface="Arial"/>
                        </a:rPr>
                        <a:t>Develop, document, and </a:t>
                      </a:r>
                      <a:r>
                        <a:rPr lang="en-US" sz="1000" i="1" kern="1200" baseline="0" dirty="0" smtClean="0">
                          <a:solidFill>
                            <a:schemeClr val="dk1"/>
                          </a:solidFill>
                          <a:latin typeface="Arial"/>
                          <a:ea typeface="+mn-ea"/>
                          <a:cs typeface="Arial"/>
                        </a:rPr>
                        <a:t>explain an evolving plan for creating an original composition, improvisation, and/or arrangement, using a timeline and key steps to connect selected ideas, expressive intent.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dirty="0" smtClean="0">
                          <a:latin typeface="Arial"/>
                          <a:cs typeface="Arial"/>
                        </a:rPr>
                        <a:t>	</a:t>
                      </a:r>
                    </a:p>
                  </a:txBody>
                  <a:tcPr>
                    <a:blipFill rotWithShape="1">
                      <a:blip r:embed="rId4"/>
                      <a:stretch>
                        <a:fillRect/>
                      </a:stretch>
                    </a:blipFill>
                  </a:tcPr>
                </a:tc>
              </a:tr>
              <a:tr h="670287">
                <a:tc>
                  <a:txBody>
                    <a:bodyPr/>
                    <a:lstStyle/>
                    <a:p>
                      <a:pPr>
                        <a:buNone/>
                      </a:pPr>
                      <a:r>
                        <a:rPr lang="en-US" sz="1000" b="1" dirty="0" smtClean="0">
                          <a:latin typeface="Arial"/>
                          <a:cs typeface="Arial"/>
                        </a:rPr>
                        <a:t>4.W.5</a:t>
                      </a:r>
                      <a:r>
                        <a:rPr lang="en-US" sz="1000" dirty="0" smtClean="0">
                          <a:latin typeface="Arial"/>
                          <a:cs typeface="Arial"/>
                        </a:rPr>
                        <a:t>  With guidance and support from peers and adults, </a:t>
                      </a:r>
                    </a:p>
                    <a:p>
                      <a:pPr>
                        <a:buNone/>
                      </a:pPr>
                      <a:r>
                        <a:rPr lang="en-US" sz="1000" dirty="0" smtClean="0">
                          <a:latin typeface="Arial"/>
                          <a:cs typeface="Arial"/>
                        </a:rPr>
                        <a:t>develop and strengthen writing as needed by  planning, revising, and editing. </a:t>
                      </a:r>
                    </a:p>
                    <a:p>
                      <a:endParaRPr lang="en-US" sz="1000" dirty="0">
                        <a:latin typeface="Arial"/>
                        <a:cs typeface="Arial"/>
                      </a:endParaRPr>
                    </a:p>
                  </a:txBody>
                  <a:tcPr>
                    <a:blipFill rotWithShape="1">
                      <a:blip r:embed="rId4"/>
                      <a:stretch>
                        <a:fillRect/>
                      </a:stretch>
                    </a:blipFill>
                  </a:tcPr>
                </a:tc>
                <a:tc>
                  <a:txBody>
                    <a:bodyPr/>
                    <a:lstStyle/>
                    <a:p>
                      <a:r>
                        <a:rPr lang="en-US" sz="1000" i="0" dirty="0" smtClean="0">
                          <a:latin typeface="Arial"/>
                          <a:cs typeface="Arial"/>
                        </a:rPr>
                        <a:t>Create, evaluate, and refine their original improvisation, notated composition and/or arrangement, citing </a:t>
                      </a:r>
                    </a:p>
                    <a:p>
                      <a:r>
                        <a:rPr lang="en-US" sz="1000" i="0" dirty="0" smtClean="0">
                          <a:latin typeface="Arial"/>
                          <a:cs typeface="Arial"/>
                        </a:rPr>
                        <a:t>teacher/class/self-developed criteria and feedback, and </a:t>
                      </a:r>
                    </a:p>
                    <a:p>
                      <a:r>
                        <a:rPr lang="en-US" sz="1000" i="0" dirty="0" smtClean="0">
                          <a:latin typeface="Arial"/>
                          <a:cs typeface="Arial"/>
                        </a:rPr>
                        <a:t>revise the plan and the work, showing improvement over</a:t>
                      </a:r>
                    </a:p>
                    <a:p>
                      <a:r>
                        <a:rPr lang="en-US" sz="1000" i="0" dirty="0" smtClean="0">
                          <a:latin typeface="Arial"/>
                          <a:cs typeface="Arial"/>
                        </a:rPr>
                        <a:t> time. </a:t>
                      </a:r>
                      <a:endParaRPr lang="en-US" sz="1000" i="0" dirty="0">
                        <a:latin typeface="Arial"/>
                        <a:cs typeface="Arial"/>
                      </a:endParaRPr>
                    </a:p>
                  </a:txBody>
                  <a:tcPr>
                    <a:blipFill rotWithShape="1">
                      <a:blip r:embed="rId4"/>
                      <a:stretch>
                        <a:fillRect/>
                      </a:stretch>
                    </a:blipFill>
                  </a:tcPr>
                </a:tc>
              </a:tr>
              <a:tr h="786859">
                <a:tc>
                  <a:txBody>
                    <a:bodyPr/>
                    <a:lstStyle/>
                    <a:p>
                      <a:pPr>
                        <a:buNone/>
                      </a:pPr>
                      <a:r>
                        <a:rPr lang="en-US" sz="1000" b="1" dirty="0" smtClean="0">
                          <a:latin typeface="Arial"/>
                          <a:cs typeface="Arial"/>
                        </a:rPr>
                        <a:t>4.W.6</a:t>
                      </a:r>
                      <a:r>
                        <a:rPr lang="en-US" sz="1000" dirty="0" smtClean="0">
                          <a:latin typeface="Arial"/>
                          <a:cs typeface="Arial"/>
                        </a:rPr>
                        <a:t>  With some guidance and support from adults, use technology, including the Internet, to produce and </a:t>
                      </a:r>
                      <a:r>
                        <a:rPr lang="en-US" sz="1000" b="1" dirty="0" smtClean="0">
                          <a:latin typeface="Arial"/>
                          <a:cs typeface="Arial"/>
                        </a:rPr>
                        <a:t> </a:t>
                      </a:r>
                      <a:r>
                        <a:rPr lang="en-US" sz="1000" dirty="0" smtClean="0">
                          <a:latin typeface="Arial"/>
                          <a:cs typeface="Arial"/>
                        </a:rPr>
                        <a:t>publish</a:t>
                      </a:r>
                    </a:p>
                    <a:p>
                      <a:pPr>
                        <a:buNone/>
                      </a:pPr>
                      <a:r>
                        <a:rPr lang="en-US" sz="1000" dirty="0" smtClean="0">
                          <a:latin typeface="Arial"/>
                          <a:cs typeface="Arial"/>
                        </a:rPr>
                        <a:t>writing as well as to interact and collaborate with others.</a:t>
                      </a:r>
                    </a:p>
                    <a:p>
                      <a:endParaRPr lang="en-US" sz="1000" dirty="0">
                        <a:latin typeface="Arial"/>
                        <a:cs typeface="Arial"/>
                      </a:endParaRPr>
                    </a:p>
                  </a:txBody>
                  <a:tcPr>
                    <a:blipFill rotWithShape="1">
                      <a:blip r:embed="rId4"/>
                      <a:stretch>
                        <a:fillRect/>
                      </a:stretch>
                    </a:blip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i="0" kern="1200" baseline="0" dirty="0" smtClean="0">
                          <a:solidFill>
                            <a:schemeClr val="dk1"/>
                          </a:solidFill>
                          <a:latin typeface="Arial"/>
                          <a:ea typeface="+mn-ea"/>
                          <a:cs typeface="Arial"/>
                        </a:rPr>
                        <a:t>Perform an original improvisation, notated composition,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i="0" kern="1200" baseline="0" dirty="0" smtClean="0">
                          <a:solidFill>
                            <a:schemeClr val="dk1"/>
                          </a:solidFill>
                          <a:latin typeface="Arial"/>
                          <a:ea typeface="+mn-ea"/>
                          <a:cs typeface="Arial"/>
                        </a:rPr>
                        <a:t>and/or arrangement, and explain how the elements of music are used to convey expressive intent and original ideas. </a:t>
                      </a:r>
                      <a:r>
                        <a:rPr lang="en-US" sz="1800" i="1" kern="1200" baseline="0" dirty="0" smtClean="0">
                          <a:solidFill>
                            <a:schemeClr val="dk1"/>
                          </a:solidFill>
                          <a:latin typeface="+mn-lt"/>
                          <a:ea typeface="+mn-ea"/>
                          <a:cs typeface="+mn-cs"/>
                        </a:rPr>
                        <a:t>	</a:t>
                      </a:r>
                    </a:p>
                    <a:p>
                      <a:endParaRPr lang="en-US" sz="1000" dirty="0">
                        <a:latin typeface="Arial"/>
                        <a:cs typeface="Arial"/>
                      </a:endParaRPr>
                    </a:p>
                  </a:txBody>
                  <a:tcPr>
                    <a:blipFill rotWithShape="1">
                      <a:blip r:embed="rId4"/>
                      <a:stretch>
                        <a:fillRect/>
                      </a:stretch>
                    </a:blipFill>
                  </a:tcPr>
                </a:tc>
              </a:tr>
            </a:tbl>
          </a:graphicData>
        </a:graphic>
      </p:graphicFrame>
      <p:sp>
        <p:nvSpPr>
          <p:cNvPr id="6" name="Rectangle 5"/>
          <p:cNvSpPr/>
          <p:nvPr/>
        </p:nvSpPr>
        <p:spPr>
          <a:xfrm>
            <a:off x="457200" y="5867400"/>
            <a:ext cx="3848707" cy="830997"/>
          </a:xfrm>
          <a:prstGeom prst="rect">
            <a:avLst/>
          </a:prstGeom>
        </p:spPr>
        <p:txBody>
          <a:bodyPr wrap="square">
            <a:spAutoFit/>
          </a:bodyPr>
          <a:lstStyle/>
          <a:p>
            <a:pPr>
              <a:buNone/>
            </a:pPr>
            <a:r>
              <a:rPr lang="en-US" sz="1200" i="1" dirty="0" smtClean="0"/>
              <a:t>From: English Language Arts Academic Standards Grade 4 </a:t>
            </a:r>
          </a:p>
          <a:p>
            <a:pPr>
              <a:buNone/>
            </a:pPr>
            <a:r>
              <a:rPr lang="en-US" sz="1200" u="sng" dirty="0" smtClean="0">
                <a:hlinkClick r:id="rId5"/>
              </a:rPr>
              <a:t>https://learningconnection.doe.in.gov/Standards/</a:t>
            </a:r>
          </a:p>
          <a:p>
            <a:pPr>
              <a:buNone/>
            </a:pPr>
            <a:r>
              <a:rPr lang="en-US" sz="1200" u="sng" dirty="0" smtClean="0">
                <a:hlinkClick r:id="rId5"/>
              </a:rPr>
              <a:t>PrintLibrary.aspx</a:t>
            </a:r>
            <a:endParaRPr lang="en-US" sz="1200" dirty="0" smtClean="0"/>
          </a:p>
        </p:txBody>
      </p:sp>
      <p:sp>
        <p:nvSpPr>
          <p:cNvPr id="9" name="TextBox 8"/>
          <p:cNvSpPr txBox="1"/>
          <p:nvPr/>
        </p:nvSpPr>
        <p:spPr>
          <a:xfrm>
            <a:off x="4305905" y="5867400"/>
            <a:ext cx="4127678" cy="1200329"/>
          </a:xfrm>
          <a:prstGeom prst="rect">
            <a:avLst/>
          </a:prstGeom>
          <a:noFill/>
        </p:spPr>
        <p:txBody>
          <a:bodyPr wrap="square" rtlCol="0">
            <a:spAutoFit/>
          </a:bodyPr>
          <a:lstStyle/>
          <a:p>
            <a:r>
              <a:rPr lang="en-US" sz="1200" i="1" dirty="0" smtClean="0"/>
              <a:t>From: National Coalition for Core Arts Standards Grade 4:</a:t>
            </a:r>
          </a:p>
          <a:p>
            <a:r>
              <a:rPr lang="en-US" sz="1200" u="sng" dirty="0" smtClean="0">
                <a:hlinkClick r:id="rId6"/>
              </a:rPr>
              <a:t>http://nccas.wikispaces.com</a:t>
            </a:r>
            <a:endParaRPr lang="en-US" sz="1200" u="sng" dirty="0" smtClean="0"/>
          </a:p>
          <a:p>
            <a:r>
              <a:rPr lang="en-US" sz="1200" dirty="0" smtClean="0"/>
              <a:t>Note: The Core Arts Standards are in draft form and not numbered. The final version will be published in February.</a:t>
            </a:r>
          </a:p>
          <a:p>
            <a:r>
              <a:rPr lang="en-US" sz="1200" dirty="0" smtClean="0"/>
              <a:t> </a:t>
            </a:r>
          </a:p>
          <a:p>
            <a:endParaRPr lang="en-US" sz="1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57198" y="1397000"/>
          <a:ext cx="7815944" cy="3622796"/>
        </p:xfrm>
        <a:graphic>
          <a:graphicData uri="http://schemas.openxmlformats.org/drawingml/2006/table">
            <a:tbl>
              <a:tblPr firstRow="1" bandRow="1">
                <a:tableStyleId>{5C22544A-7EE6-4342-B048-85BDC9FD1C3A}</a:tableStyleId>
              </a:tblPr>
              <a:tblGrid>
                <a:gridCol w="3907972"/>
                <a:gridCol w="3907972"/>
              </a:tblGrid>
              <a:tr h="635756">
                <a:tc>
                  <a:txBody>
                    <a:bodyPr/>
                    <a:lstStyle/>
                    <a:p>
                      <a:pPr algn="ctr"/>
                      <a:r>
                        <a:rPr lang="en-US" sz="2000" dirty="0" smtClean="0">
                          <a:solidFill>
                            <a:srgbClr val="000000"/>
                          </a:solidFill>
                        </a:rPr>
                        <a:t>Writing Standards:</a:t>
                      </a:r>
                      <a:endParaRPr lang="en-US" sz="2000" dirty="0">
                        <a:solidFill>
                          <a:srgbClr val="000000"/>
                        </a:solidFill>
                      </a:endParaRPr>
                    </a:p>
                  </a:txBody>
                  <a:tcPr anchor="ctr" anchorCtr="1">
                    <a:blipFill rotWithShape="1">
                      <a:blip r:embed="rId2"/>
                      <a:stretch>
                        <a:fillRect/>
                      </a:stretch>
                    </a:blipFill>
                  </a:tcPr>
                </a:tc>
                <a:tc>
                  <a:txBody>
                    <a:bodyPr/>
                    <a:lstStyle/>
                    <a:p>
                      <a:pPr algn="ctr"/>
                      <a:r>
                        <a:rPr lang="en-US" dirty="0" smtClean="0">
                          <a:solidFill>
                            <a:srgbClr val="000000"/>
                          </a:solidFill>
                        </a:rPr>
                        <a:t>Core Arts Music Standards:</a:t>
                      </a:r>
                      <a:endParaRPr lang="en-US" dirty="0">
                        <a:solidFill>
                          <a:srgbClr val="000000"/>
                        </a:solidFill>
                      </a:endParaRPr>
                    </a:p>
                  </a:txBody>
                  <a:tcPr anchor="ctr" anchorCtr="1">
                    <a:blipFill rotWithShape="1">
                      <a:blip r:embed="rId2"/>
                      <a:stretch>
                        <a:fillRect/>
                      </a:stretch>
                    </a:blipFill>
                  </a:tcPr>
                </a:tc>
              </a:tr>
              <a:tr h="63575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1" dirty="0" smtClean="0">
                          <a:latin typeface="Arial"/>
                          <a:cs typeface="Arial"/>
                        </a:rPr>
                        <a:t>4.W.8</a:t>
                      </a:r>
                      <a:r>
                        <a:rPr lang="en-US" sz="1000" dirty="0" smtClean="0">
                          <a:latin typeface="Arial"/>
                          <a:cs typeface="Arial"/>
                        </a:rPr>
                        <a:t>  Recall relevant information from experiences or gather relevant information from print and digital </a:t>
                      </a:r>
                      <a:r>
                        <a:rPr lang="en-US" sz="1000" b="1" dirty="0" smtClean="0">
                          <a:latin typeface="Arial"/>
                          <a:cs typeface="Arial"/>
                        </a:rPr>
                        <a:t> </a:t>
                      </a:r>
                      <a:r>
                        <a:rPr lang="en-US" sz="1000" dirty="0" smtClean="0">
                          <a:latin typeface="Arial"/>
                          <a:cs typeface="Arial"/>
                        </a:rPr>
                        <a:t>sources; take notes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dirty="0" smtClean="0">
                          <a:latin typeface="Arial"/>
                          <a:cs typeface="Arial"/>
                        </a:rPr>
                        <a:t>and categorize information, and provide a list of sources. </a:t>
                      </a:r>
                    </a:p>
                    <a:p>
                      <a:endParaRPr lang="en-US" sz="1000" dirty="0">
                        <a:latin typeface="Arial"/>
                        <a:cs typeface="Arial"/>
                      </a:endParaRPr>
                    </a:p>
                  </a:txBody>
                  <a:tcPr>
                    <a:blipFill rotWithShape="1">
                      <a:blip r:embed="rId3"/>
                      <a:stretch>
                        <a:fillRect/>
                      </a:stretch>
                    </a:blip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i="0" kern="1200" baseline="0" dirty="0" smtClean="0">
                          <a:solidFill>
                            <a:schemeClr val="dk1"/>
                          </a:solidFill>
                          <a:latin typeface="Arial"/>
                          <a:ea typeface="+mn-ea"/>
                          <a:cs typeface="Arial"/>
                        </a:rPr>
                        <a:t>Analyze how the performance of two related or contrasting</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i="0" kern="1200" baseline="0" dirty="0" smtClean="0">
                          <a:solidFill>
                            <a:schemeClr val="dk1"/>
                          </a:solidFill>
                          <a:latin typeface="Arial"/>
                          <a:ea typeface="+mn-ea"/>
                          <a:cs typeface="Arial"/>
                        </a:rPr>
                        <a:t>pieces of music is affected by the use of the elements, purpose/function, and context (i.e., cultural). 	</a:t>
                      </a:r>
                    </a:p>
                    <a:p>
                      <a:endParaRPr lang="en-US" sz="1000" i="0" dirty="0">
                        <a:latin typeface="Arial"/>
                        <a:cs typeface="Arial"/>
                      </a:endParaRPr>
                    </a:p>
                  </a:txBody>
                  <a:tcPr>
                    <a:blipFill rotWithShape="1">
                      <a:blip r:embed="rId3"/>
                      <a:stretch>
                        <a:fillRect/>
                      </a:stretch>
                    </a:blipFill>
                  </a:tcPr>
                </a:tc>
              </a:tr>
              <a:tr h="635756">
                <a:tc>
                  <a:txBody>
                    <a:bodyPr/>
                    <a:lstStyle/>
                    <a:p>
                      <a:r>
                        <a:rPr lang="en-US" sz="1000" b="1" kern="1200" dirty="0" smtClean="0">
                          <a:solidFill>
                            <a:schemeClr val="dk1"/>
                          </a:solidFill>
                          <a:latin typeface="Arial"/>
                          <a:ea typeface="+mn-ea"/>
                          <a:cs typeface="Arial"/>
                        </a:rPr>
                        <a:t>4.W.9</a:t>
                      </a:r>
                      <a:r>
                        <a:rPr lang="en-US" sz="1000" kern="1200" dirty="0" smtClean="0">
                          <a:solidFill>
                            <a:schemeClr val="dk1"/>
                          </a:solidFill>
                          <a:latin typeface="Arial"/>
                          <a:ea typeface="+mn-ea"/>
                          <a:cs typeface="Arial"/>
                        </a:rPr>
                        <a:t>  Draw evidence from literary or informational texts to support analysis, reflection, and research.</a:t>
                      </a:r>
                    </a:p>
                    <a:p>
                      <a:pPr marL="228600" indent="-228600">
                        <a:buAutoNum type="alphaLcPeriod"/>
                      </a:pPr>
                      <a:r>
                        <a:rPr lang="en-US" sz="1000" kern="1200" dirty="0" smtClean="0">
                          <a:solidFill>
                            <a:schemeClr val="dk1"/>
                          </a:solidFill>
                          <a:latin typeface="Arial"/>
                          <a:ea typeface="+mn-ea"/>
                          <a:cs typeface="Arial"/>
                        </a:rPr>
                        <a:t>Apply grade 4 Reading standards to literature (e.g., </a:t>
                      </a:r>
                    </a:p>
                    <a:p>
                      <a:pPr marL="228600" indent="-228600">
                        <a:buNone/>
                      </a:pPr>
                      <a:r>
                        <a:rPr lang="en-US" sz="1000" kern="1200" dirty="0" smtClean="0">
                          <a:solidFill>
                            <a:schemeClr val="dk1"/>
                          </a:solidFill>
                          <a:latin typeface="Arial"/>
                          <a:ea typeface="+mn-ea"/>
                          <a:cs typeface="Arial"/>
                        </a:rPr>
                        <a:t>"Describe in depth a character, setting, or event in a story or</a:t>
                      </a:r>
                    </a:p>
                    <a:p>
                      <a:pPr marL="228600" indent="-228600">
                        <a:buNone/>
                      </a:pPr>
                      <a:r>
                        <a:rPr lang="en-US" sz="1000" kern="1200" dirty="0" smtClean="0">
                          <a:solidFill>
                            <a:schemeClr val="dk1"/>
                          </a:solidFill>
                          <a:latin typeface="Arial"/>
                          <a:ea typeface="+mn-ea"/>
                          <a:cs typeface="Arial"/>
                        </a:rPr>
                        <a:t>drama, drawing on specific details in the text [e.g., a character's</a:t>
                      </a:r>
                    </a:p>
                    <a:p>
                      <a:pPr marL="228600" indent="-228600">
                        <a:buNone/>
                      </a:pPr>
                      <a:r>
                        <a:rPr lang="en-US" sz="1000" kern="1200" dirty="0" smtClean="0">
                          <a:solidFill>
                            <a:schemeClr val="dk1"/>
                          </a:solidFill>
                          <a:latin typeface="Arial"/>
                          <a:ea typeface="+mn-ea"/>
                          <a:cs typeface="Arial"/>
                        </a:rPr>
                        <a:t>thoughts, words, or actions].").</a:t>
                      </a:r>
                    </a:p>
                    <a:p>
                      <a:r>
                        <a:rPr lang="en-US" sz="1000" kern="1200" dirty="0" err="1" smtClean="0">
                          <a:solidFill>
                            <a:schemeClr val="dk1"/>
                          </a:solidFill>
                          <a:latin typeface="Arial"/>
                          <a:ea typeface="+mn-ea"/>
                          <a:cs typeface="Arial"/>
                        </a:rPr>
                        <a:t>b</a:t>
                      </a:r>
                      <a:r>
                        <a:rPr lang="en-US" sz="1000" kern="1200" dirty="0" smtClean="0">
                          <a:solidFill>
                            <a:schemeClr val="dk1"/>
                          </a:solidFill>
                          <a:latin typeface="Arial"/>
                          <a:ea typeface="+mn-ea"/>
                          <a:cs typeface="Arial"/>
                        </a:rPr>
                        <a:t>. Apply grade 4 Reading standards to informational texts (e.g., "Explain how an author uses reasons and evidence to support particular points in a text.").</a:t>
                      </a:r>
                      <a:r>
                        <a:rPr lang="en-US" sz="1000" dirty="0" smtClean="0">
                          <a:latin typeface="Arial"/>
                          <a:cs typeface="Arial"/>
                        </a:rPr>
                        <a:t> </a:t>
                      </a:r>
                      <a:endParaRPr lang="en-US" sz="1000" dirty="0">
                        <a:latin typeface="Arial"/>
                        <a:cs typeface="Arial"/>
                      </a:endParaRPr>
                    </a:p>
                  </a:txBody>
                  <a:tcPr>
                    <a:blipFill rotWithShape="1">
                      <a:blip r:embed="rId3"/>
                      <a:stretch>
                        <a:fillRect/>
                      </a:stretch>
                    </a:blip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i="0" kern="1200" baseline="0" dirty="0" smtClean="0">
                          <a:solidFill>
                            <a:schemeClr val="dk1"/>
                          </a:solidFill>
                          <a:latin typeface="+mn-lt"/>
                          <a:ea typeface="+mn-ea"/>
                          <a:cs typeface="+mn-cs"/>
                        </a:rPr>
                        <a:t>Create/explain a personal interpretation for the performance of a selected piece of music, using the elements of music and expressive qualities to demonstrate the creator’s/performer’s intent and context (i.e., personal, social, cultural).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i="0" dirty="0" smtClean="0">
                          <a:latin typeface="Arial"/>
                          <a:cs typeface="Arial"/>
                        </a:rPr>
                        <a:t>Analyze how the elements of music are developed by creator’s/performer’s to reflect personal, social and cultural contexts and influence responses.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i="0" kern="1200" baseline="0" dirty="0" smtClean="0">
                          <a:solidFill>
                            <a:schemeClr val="dk1"/>
                          </a:solidFill>
                          <a:latin typeface="Arial"/>
                          <a:ea typeface="+mn-ea"/>
                          <a:cs typeface="Arial"/>
                        </a:rPr>
                        <a:t>Develop an interpretation using the elements of music to show</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i="0" kern="1200" baseline="0" dirty="0" smtClean="0">
                          <a:solidFill>
                            <a:schemeClr val="dk1"/>
                          </a:solidFill>
                          <a:latin typeface="Arial"/>
                          <a:ea typeface="+mn-ea"/>
                          <a:cs typeface="Arial"/>
                        </a:rPr>
                        <a:t> the creator's/performer's expressive intent</a:t>
                      </a:r>
                      <a:r>
                        <a:rPr lang="en-US" sz="1800" i="0" kern="1200" baseline="0" dirty="0" smtClean="0">
                          <a:solidFill>
                            <a:schemeClr val="dk1"/>
                          </a:solidFill>
                          <a:latin typeface="+mn-lt"/>
                          <a:ea typeface="+mn-ea"/>
                          <a:cs typeface="+mn-cs"/>
                        </a:rPr>
                        <a:t>. 	</a:t>
                      </a:r>
                    </a:p>
                  </a:txBody>
                  <a:tcPr>
                    <a:blipFill rotWithShape="1">
                      <a:blip r:embed="rId3"/>
                      <a:stretch>
                        <a:fillRect/>
                      </a:stretch>
                    </a:blipFill>
                  </a:tcPr>
                </a:tc>
              </a:tr>
              <a:tr h="635756">
                <a:tc>
                  <a:txBody>
                    <a:bodyPr/>
                    <a:lstStyle/>
                    <a:p>
                      <a:r>
                        <a:rPr lang="en-US" sz="1000" b="1" kern="1200" dirty="0" smtClean="0">
                          <a:solidFill>
                            <a:schemeClr val="dk1"/>
                          </a:solidFill>
                          <a:latin typeface="+mn-lt"/>
                          <a:ea typeface="+mn-ea"/>
                          <a:cs typeface="+mn-cs"/>
                        </a:rPr>
                        <a:t>4.W.10</a:t>
                      </a:r>
                      <a:r>
                        <a:rPr lang="en-US" sz="1000" kern="1200" dirty="0" smtClean="0">
                          <a:solidFill>
                            <a:schemeClr val="dk1"/>
                          </a:solidFill>
                          <a:latin typeface="+mn-lt"/>
                          <a:ea typeface="+mn-ea"/>
                          <a:cs typeface="+mn-cs"/>
                        </a:rPr>
                        <a:t> Write routinely over extended time frames (time for research, reflection, and revision) and shorter  time frames (a single sitting or a day or two) for a range of discipline-specific tasks, purposes, and   audiences.  </a:t>
                      </a:r>
                    </a:p>
                  </a:txBody>
                  <a:tcPr>
                    <a:blipFill rotWithShape="1">
                      <a:blip r:embed="rId3"/>
                      <a:stretch>
                        <a:fillRect/>
                      </a:stretch>
                    </a:blipFill>
                  </a:tcPr>
                </a:tc>
                <a:tc>
                  <a:txBody>
                    <a:bodyPr/>
                    <a:lstStyle/>
                    <a:p>
                      <a:r>
                        <a:rPr lang="en-US" sz="1000" i="0" dirty="0" smtClean="0">
                          <a:latin typeface="Arial"/>
                          <a:cs typeface="Arial"/>
                        </a:rPr>
                        <a:t>Evaluate musical performances for purpose/function, expressiveness, and accuracy, justifying their judgments with evidence from the elements of music and class/student-</a:t>
                      </a:r>
                    </a:p>
                    <a:p>
                      <a:r>
                        <a:rPr lang="en-US" sz="1000" i="0" dirty="0" smtClean="0">
                          <a:latin typeface="Arial"/>
                          <a:cs typeface="Arial"/>
                        </a:rPr>
                        <a:t>generated criteria. </a:t>
                      </a:r>
                      <a:endParaRPr lang="en-US" sz="1000" i="0" dirty="0">
                        <a:latin typeface="Arial"/>
                        <a:cs typeface="Arial"/>
                      </a:endParaRPr>
                    </a:p>
                  </a:txBody>
                  <a:tcPr>
                    <a:blipFill rotWithShape="1">
                      <a:blip r:embed="rId3"/>
                      <a:stretch>
                        <a:fillRect/>
                      </a:stretch>
                    </a:blipFill>
                  </a:tcPr>
                </a:tc>
              </a:tr>
            </a:tbl>
          </a:graphicData>
        </a:graphic>
      </p:graphicFrame>
      <p:sp>
        <p:nvSpPr>
          <p:cNvPr id="6" name="Title 1"/>
          <p:cNvSpPr>
            <a:spLocks noGrp="1"/>
          </p:cNvSpPr>
          <p:nvPr>
            <p:ph type="title"/>
          </p:nvPr>
        </p:nvSpPr>
        <p:spPr>
          <a:xfrm>
            <a:off x="457200" y="274638"/>
            <a:ext cx="8229600" cy="957262"/>
          </a:xfrm>
        </p:spPr>
        <p:txBody>
          <a:bodyPr/>
          <a:lstStyle/>
          <a:p>
            <a:pPr algn="l"/>
            <a:r>
              <a:rPr lang="en-US" sz="2400" b="1" dirty="0" smtClean="0">
                <a:latin typeface="Arial"/>
                <a:cs typeface="Arial"/>
              </a:rPr>
              <a:t>Selected Common Core Writing (Grade 4) and Music Core Arts Standards (Grade 4-Draft) Pg. 2:</a:t>
            </a:r>
            <a:endParaRPr lang="en-US" sz="24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7662"/>
            <a:ext cx="8229600" cy="909638"/>
          </a:xfrm>
        </p:spPr>
        <p:txBody>
          <a:bodyPr/>
          <a:lstStyle/>
          <a:p>
            <a:pPr algn="l"/>
            <a:r>
              <a:rPr lang="en-US" sz="2400" b="1" dirty="0" smtClean="0">
                <a:latin typeface="Arial"/>
                <a:cs typeface="Arial"/>
              </a:rPr>
              <a:t>Common Core Aligned Cross-Curricular Project Objectives Example:</a:t>
            </a:r>
            <a:endParaRPr lang="en-US" sz="2400" b="1" dirty="0">
              <a:latin typeface="Arial"/>
              <a:cs typeface="Arial"/>
            </a:endParaRPr>
          </a:p>
        </p:txBody>
      </p:sp>
      <p:graphicFrame>
        <p:nvGraphicFramePr>
          <p:cNvPr id="5" name="Table 4"/>
          <p:cNvGraphicFramePr>
            <a:graphicFrameLocks noGrp="1"/>
          </p:cNvGraphicFramePr>
          <p:nvPr/>
        </p:nvGraphicFramePr>
        <p:xfrm>
          <a:off x="457200" y="1519394"/>
          <a:ext cx="7815944" cy="4567676"/>
        </p:xfrm>
        <a:graphic>
          <a:graphicData uri="http://schemas.openxmlformats.org/drawingml/2006/table">
            <a:tbl>
              <a:tblPr firstRow="1" bandRow="1">
                <a:tableStyleId>{5C22544A-7EE6-4342-B048-85BDC9FD1C3A}</a:tableStyleId>
              </a:tblPr>
              <a:tblGrid>
                <a:gridCol w="4000500"/>
                <a:gridCol w="3815444"/>
              </a:tblGrid>
              <a:tr h="635756">
                <a:tc>
                  <a:txBody>
                    <a:bodyPr/>
                    <a:lstStyle/>
                    <a:p>
                      <a:pPr algn="ctr"/>
                      <a:r>
                        <a:rPr lang="en-US" sz="2000" dirty="0" smtClean="0">
                          <a:solidFill>
                            <a:srgbClr val="000000"/>
                          </a:solidFill>
                        </a:rPr>
                        <a:t>Creative Writing Objectives:</a:t>
                      </a:r>
                      <a:endParaRPr lang="en-US" sz="2000" dirty="0">
                        <a:solidFill>
                          <a:srgbClr val="000000"/>
                        </a:solidFill>
                      </a:endParaRPr>
                    </a:p>
                  </a:txBody>
                  <a:tcPr anchor="ctr" anchorCtr="1">
                    <a:blipFill rotWithShape="1">
                      <a:blip r:embed="rId2"/>
                      <a:stretch>
                        <a:fillRect/>
                      </a:stretch>
                    </a:blipFill>
                  </a:tcPr>
                </a:tc>
                <a:tc>
                  <a:txBody>
                    <a:bodyPr/>
                    <a:lstStyle/>
                    <a:p>
                      <a:pPr algn="ctr"/>
                      <a:r>
                        <a:rPr lang="en-US" dirty="0" smtClean="0">
                          <a:solidFill>
                            <a:srgbClr val="000000"/>
                          </a:solidFill>
                        </a:rPr>
                        <a:t>Music Objectives:</a:t>
                      </a:r>
                      <a:endParaRPr lang="en-US" dirty="0">
                        <a:solidFill>
                          <a:srgbClr val="000000"/>
                        </a:solidFill>
                      </a:endParaRPr>
                    </a:p>
                  </a:txBody>
                  <a:tcPr anchor="ctr" anchorCtr="1">
                    <a:blipFill rotWithShape="1">
                      <a:blip r:embed="rId2"/>
                      <a:stretch>
                        <a:fillRect/>
                      </a:stretch>
                    </a:blipFill>
                  </a:tcPr>
                </a:tc>
              </a:tr>
              <a:tr h="63575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collaboratively revise and edit creative writings with appropriate writing applications and language conventions guided by the writing content and skills criteria and time tables included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in </a:t>
                      </a:r>
                      <a:r>
                        <a:rPr lang="en-US" sz="1000" i="1" kern="1200" dirty="0" smtClean="0">
                          <a:solidFill>
                            <a:schemeClr val="dk1"/>
                          </a:solidFill>
                          <a:latin typeface="Arial"/>
                          <a:ea typeface="+mn-ea"/>
                          <a:cs typeface="Arial"/>
                        </a:rPr>
                        <a:t>select FWCS Common Core English Language Arts Writing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dk1"/>
                          </a:solidFill>
                          <a:latin typeface="Arial"/>
                          <a:ea typeface="+mn-ea"/>
                          <a:cs typeface="Arial"/>
                        </a:rPr>
                        <a:t>Units</a:t>
                      </a:r>
                      <a:r>
                        <a:rPr lang="en-US" sz="1000" kern="1200" dirty="0" smtClean="0">
                          <a:solidFill>
                            <a:schemeClr val="dk1"/>
                          </a:solidFill>
                          <a:latin typeface="Arial"/>
                          <a:ea typeface="+mn-ea"/>
                          <a:cs typeface="Arial"/>
                        </a:rPr>
                        <a:t> (correlated to the </a:t>
                      </a:r>
                      <a:r>
                        <a:rPr lang="en-US" sz="1000" i="1" kern="1200" dirty="0" smtClean="0">
                          <a:solidFill>
                            <a:schemeClr val="dk1"/>
                          </a:solidFill>
                          <a:latin typeface="Arial"/>
                          <a:ea typeface="+mn-ea"/>
                          <a:cs typeface="Arial"/>
                        </a:rPr>
                        <a:t>Lucy Calkins Common Core Reading &amp; Writing Workshop,</a:t>
                      </a:r>
                      <a:r>
                        <a:rPr lang="en-US" sz="1000" kern="1200" dirty="0" smtClean="0">
                          <a:solidFill>
                            <a:schemeClr val="dk1"/>
                          </a:solidFill>
                          <a:latin typeface="Arial"/>
                          <a:ea typeface="+mn-ea"/>
                          <a:cs typeface="Arial"/>
                        </a:rPr>
                        <a:t> </a:t>
                      </a:r>
                      <a:r>
                        <a:rPr lang="en-US" sz="1000" i="1" kern="1200" dirty="0" smtClean="0">
                          <a:solidFill>
                            <a:schemeClr val="dk1"/>
                          </a:solidFill>
                          <a:latin typeface="Arial"/>
                          <a:ea typeface="+mn-ea"/>
                          <a:cs typeface="Arial"/>
                        </a:rPr>
                        <a:t>A Curricular Plan for Writing Workshop</a:t>
                      </a:r>
                      <a:r>
                        <a:rPr lang="en-US" sz="1000" kern="1200" dirty="0" smtClean="0">
                          <a:solidFill>
                            <a:schemeClr val="dk1"/>
                          </a:solidFill>
                          <a:latin typeface="Arial"/>
                          <a:ea typeface="+mn-ea"/>
                          <a:cs typeface="Arial"/>
                        </a:rPr>
                        <a:t>) and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The </a:t>
                      </a:r>
                      <a:r>
                        <a:rPr lang="en-US" sz="1000" i="1" kern="1200" dirty="0" smtClean="0">
                          <a:solidFill>
                            <a:schemeClr val="dk1"/>
                          </a:solidFill>
                          <a:latin typeface="Arial"/>
                          <a:ea typeface="+mn-ea"/>
                          <a:cs typeface="Arial"/>
                        </a:rPr>
                        <a:t>Grades 3-5 ISTEP+ Writing Applications Overview and Language Conventions Rubric</a:t>
                      </a:r>
                      <a:r>
                        <a:rPr lang="en-US" sz="1000" kern="1200" dirty="0" smtClean="0">
                          <a:solidFill>
                            <a:schemeClr val="dk1"/>
                          </a:solidFill>
                          <a:latin typeface="Arial"/>
                          <a:ea typeface="+mn-ea"/>
                          <a:cs typeface="Arial"/>
                        </a:rPr>
                        <a:t>. </a:t>
                      </a:r>
                    </a:p>
                  </a:txBody>
                  <a:tcPr>
                    <a:blipFill rotWithShape="1">
                      <a:blip r:embed="rId3"/>
                      <a:stretch>
                        <a:fillRect/>
                      </a:stretch>
                    </a:blip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mn-lt"/>
                          <a:ea typeface="+mn-ea"/>
                          <a:cs typeface="+mn-cs"/>
                        </a:rPr>
                        <a:t>Utilizing </a:t>
                      </a:r>
                      <a:r>
                        <a:rPr lang="en-US" sz="1000" i="1" kern="1200" dirty="0" smtClean="0">
                          <a:solidFill>
                            <a:schemeClr val="dk1"/>
                          </a:solidFill>
                          <a:latin typeface="+mn-lt"/>
                          <a:ea typeface="+mn-ea"/>
                          <a:cs typeface="+mn-cs"/>
                        </a:rPr>
                        <a:t>Rover</a:t>
                      </a:r>
                      <a:r>
                        <a:rPr lang="en-US" sz="1000" kern="1200" dirty="0" smtClean="0">
                          <a:solidFill>
                            <a:schemeClr val="dk1"/>
                          </a:solidFill>
                          <a:latin typeface="+mn-lt"/>
                          <a:ea typeface="+mn-ea"/>
                          <a:cs typeface="+mn-cs"/>
                        </a:rPr>
                        <a:t>, </a:t>
                      </a:r>
                      <a:r>
                        <a:rPr lang="en-US" sz="1000" i="1" kern="1200" dirty="0" err="1" smtClean="0">
                          <a:solidFill>
                            <a:schemeClr val="dk1"/>
                          </a:solidFill>
                          <a:latin typeface="+mn-lt"/>
                          <a:ea typeface="+mn-ea"/>
                          <a:cs typeface="+mn-cs"/>
                        </a:rPr>
                        <a:t>BrainPOP</a:t>
                      </a:r>
                      <a:r>
                        <a:rPr lang="en-US" sz="1000" i="1" kern="1200" dirty="0" smtClean="0">
                          <a:solidFill>
                            <a:schemeClr val="dk1"/>
                          </a:solidFill>
                          <a:latin typeface="+mn-lt"/>
                          <a:ea typeface="+mn-ea"/>
                          <a:cs typeface="+mn-cs"/>
                        </a:rPr>
                        <a:t>, DSO Kids, and </a:t>
                      </a:r>
                      <a:r>
                        <a:rPr lang="en-US" sz="1000" i="1" kern="1200" dirty="0" err="1" smtClean="0">
                          <a:solidFill>
                            <a:schemeClr val="dk1"/>
                          </a:solidFill>
                          <a:latin typeface="+mn-lt"/>
                          <a:ea typeface="+mn-ea"/>
                          <a:cs typeface="+mn-cs"/>
                        </a:rPr>
                        <a:t>NYPhil</a:t>
                      </a:r>
                      <a:r>
                        <a:rPr lang="en-US" sz="1000" i="1" kern="1200" dirty="0" smtClean="0">
                          <a:solidFill>
                            <a:schemeClr val="dk1"/>
                          </a:solidFill>
                          <a:latin typeface="+mn-lt"/>
                          <a:ea typeface="+mn-ea"/>
                          <a:cs typeface="+mn-cs"/>
                        </a:rPr>
                        <a:t> </a:t>
                      </a:r>
                      <a:r>
                        <a:rPr lang="en-US" sz="1000" i="1" kern="1200" dirty="0" err="1" smtClean="0">
                          <a:solidFill>
                            <a:schemeClr val="dk1"/>
                          </a:solidFill>
                          <a:latin typeface="+mn-lt"/>
                          <a:ea typeface="+mn-ea"/>
                          <a:cs typeface="+mn-cs"/>
                        </a:rPr>
                        <a:t>Kidzone</a:t>
                      </a:r>
                      <a:r>
                        <a:rPr lang="en-US" sz="1000" i="1" kern="1200" dirty="0" smtClean="0">
                          <a:solidFill>
                            <a:schemeClr val="dk1"/>
                          </a:solidFill>
                          <a:latin typeface="+mn-lt"/>
                          <a:ea typeface="+mn-ea"/>
                          <a:cs typeface="+mn-cs"/>
                        </a:rPr>
                        <a:t>,</a:t>
                      </a:r>
                      <a:r>
                        <a:rPr lang="en-US" sz="1000" kern="1200" dirty="0" smtClean="0">
                          <a:solidFill>
                            <a:schemeClr val="dk1"/>
                          </a:solidFill>
                          <a:latin typeface="+mn-lt"/>
                          <a:ea typeface="+mn-ea"/>
                          <a:cs typeface="+mn-cs"/>
                        </a:rPr>
                        <a:t> students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mn-lt"/>
                          <a:ea typeface="+mn-ea"/>
                          <a:cs typeface="+mn-cs"/>
                        </a:rPr>
                        <a:t>will gather, research information to create informational writings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mn-lt"/>
                          <a:ea typeface="+mn-ea"/>
                          <a:cs typeface="+mn-cs"/>
                        </a:rPr>
                        <a:t>(reports) about famous musicians, performers, and composers.</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utilize </a:t>
                      </a:r>
                      <a:r>
                        <a:rPr lang="en-US" sz="1000" i="1" kern="1200" dirty="0" err="1" smtClean="0">
                          <a:solidFill>
                            <a:schemeClr val="dk1"/>
                          </a:solidFill>
                          <a:latin typeface="Arial"/>
                          <a:ea typeface="+mn-ea"/>
                          <a:cs typeface="Arial"/>
                        </a:rPr>
                        <a:t>Noteflight</a:t>
                      </a:r>
                      <a:r>
                        <a:rPr lang="en-US" sz="1000" kern="1200" dirty="0" smtClean="0">
                          <a:solidFill>
                            <a:schemeClr val="dk1"/>
                          </a:solidFill>
                          <a:latin typeface="Arial"/>
                          <a:ea typeface="+mn-ea"/>
                          <a:cs typeface="Arial"/>
                        </a:rPr>
                        <a:t> to notate, edit, arrange,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playback, and print out Musical Signature Compositions to integrate with enhanced creative writing presentations.</a:t>
                      </a:r>
                    </a:p>
                    <a:p>
                      <a:endParaRPr lang="en-US" dirty="0"/>
                    </a:p>
                  </a:txBody>
                  <a:tcPr>
                    <a:blipFill rotWithShape="1">
                      <a:blip r:embed="rId3"/>
                      <a:stretch>
                        <a:fillRect/>
                      </a:stretch>
                    </a:blipFill>
                  </a:tcPr>
                </a:tc>
              </a:tr>
              <a:tr h="63575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utilize a variety of digital tools for including word clouds, graphics, photos, </a:t>
                      </a:r>
                      <a:r>
                        <a:rPr lang="en-US" sz="1000" kern="1200" dirty="0" err="1" smtClean="0">
                          <a:solidFill>
                            <a:schemeClr val="dk1"/>
                          </a:solidFill>
                          <a:latin typeface="Arial"/>
                          <a:ea typeface="+mn-ea"/>
                          <a:cs typeface="Arial"/>
                        </a:rPr>
                        <a:t>infographics</a:t>
                      </a:r>
                      <a:r>
                        <a:rPr lang="en-US" sz="1000" kern="1200" dirty="0" smtClean="0">
                          <a:solidFill>
                            <a:schemeClr val="dk1"/>
                          </a:solidFill>
                          <a:latin typeface="Arial"/>
                          <a:ea typeface="+mn-ea"/>
                          <a:cs typeface="Arial"/>
                        </a:rPr>
                        <a:t>, “auras”, annotations, animations, links, and QR Codes, sound effects, music compositions, copyright free music soundtracks, </a:t>
                      </a:r>
                      <a:r>
                        <a:rPr lang="en-US" sz="1000" kern="1200" dirty="0" err="1" smtClean="0">
                          <a:solidFill>
                            <a:schemeClr val="dk1"/>
                          </a:solidFill>
                          <a:latin typeface="Arial"/>
                          <a:ea typeface="+mn-ea"/>
                          <a:cs typeface="Arial"/>
                        </a:rPr>
                        <a:t>screencasts</a:t>
                      </a:r>
                      <a:r>
                        <a:rPr lang="en-US" sz="1000" kern="1200" dirty="0" smtClean="0">
                          <a:solidFill>
                            <a:schemeClr val="dk1"/>
                          </a:solidFill>
                          <a:latin typeface="Arial"/>
                          <a:ea typeface="+mn-ea"/>
                          <a:cs typeface="Arial"/>
                        </a:rPr>
                        <a:t>, videos, and Podcasts in their creative writing presentations (see applications list).</a:t>
                      </a:r>
                    </a:p>
                  </a:txBody>
                  <a:tcPr>
                    <a:blipFill rotWithShape="1">
                      <a:blip r:embed="rId3"/>
                      <a:stretch>
                        <a:fillRect/>
                      </a:stretch>
                    </a:blipFill>
                  </a:tcPr>
                </a:tc>
                <a:tc>
                  <a:txBody>
                    <a:bodyPr/>
                    <a:lstStyle/>
                    <a:p>
                      <a:r>
                        <a:rPr lang="en-US" sz="1000" kern="1200" dirty="0" smtClean="0">
                          <a:solidFill>
                            <a:schemeClr val="dk1"/>
                          </a:solidFill>
                          <a:latin typeface="Arial"/>
                          <a:ea typeface="+mn-ea"/>
                          <a:cs typeface="Arial"/>
                        </a:rPr>
                        <a:t>Utilizing </a:t>
                      </a:r>
                      <a:r>
                        <a:rPr lang="en-US" sz="1000" i="1" kern="1200" dirty="0" err="1" smtClean="0">
                          <a:solidFill>
                            <a:schemeClr val="dk1"/>
                          </a:solidFill>
                          <a:latin typeface="Arial"/>
                          <a:ea typeface="+mn-ea"/>
                          <a:cs typeface="Arial"/>
                        </a:rPr>
                        <a:t>Noteflight</a:t>
                      </a:r>
                      <a:r>
                        <a:rPr lang="en-US" sz="1000" kern="1200" dirty="0" smtClean="0">
                          <a:solidFill>
                            <a:schemeClr val="dk1"/>
                          </a:solidFill>
                          <a:latin typeface="Arial"/>
                          <a:ea typeface="+mn-ea"/>
                          <a:cs typeface="Arial"/>
                        </a:rPr>
                        <a:t> music notation application students will </a:t>
                      </a:r>
                    </a:p>
                    <a:p>
                      <a:r>
                        <a:rPr lang="en-US" sz="1000" kern="1200" dirty="0" smtClean="0">
                          <a:solidFill>
                            <a:schemeClr val="dk1"/>
                          </a:solidFill>
                          <a:latin typeface="Arial"/>
                          <a:ea typeface="+mn-ea"/>
                          <a:cs typeface="Arial"/>
                        </a:rPr>
                        <a:t>create music compositions by entering notation into a musical score via the editing palette and/or an on board piano</a:t>
                      </a:r>
                    </a:p>
                    <a:p>
                      <a:r>
                        <a:rPr lang="en-US" sz="1000" kern="1200" dirty="0" smtClean="0">
                          <a:solidFill>
                            <a:schemeClr val="dk1"/>
                          </a:solidFill>
                          <a:latin typeface="Arial"/>
                          <a:ea typeface="+mn-ea"/>
                          <a:cs typeface="Arial"/>
                        </a:rPr>
                        <a:t>keyboard, editing and arranging scores via the music editing menu tabs, embedding scores as links into web pages, and exporting their scores as .wav audio files, and converting them to an MP3 file 	via </a:t>
                      </a:r>
                      <a:r>
                        <a:rPr lang="en-US" sz="1000" i="1" kern="1200" dirty="0" smtClean="0">
                          <a:solidFill>
                            <a:schemeClr val="dk1"/>
                          </a:solidFill>
                          <a:latin typeface="Arial"/>
                          <a:ea typeface="+mn-ea"/>
                          <a:cs typeface="Arial"/>
                        </a:rPr>
                        <a:t>iTunes </a:t>
                      </a:r>
                      <a:r>
                        <a:rPr lang="en-US" sz="1000" kern="1200" dirty="0" smtClean="0">
                          <a:solidFill>
                            <a:schemeClr val="dk1"/>
                          </a:solidFill>
                          <a:latin typeface="Arial"/>
                          <a:ea typeface="+mn-ea"/>
                          <a:cs typeface="Arial"/>
                        </a:rPr>
                        <a:t>to insert in other applications.</a:t>
                      </a:r>
                      <a:r>
                        <a:rPr lang="en-US" sz="1000" dirty="0" smtClean="0">
                          <a:latin typeface="Arial"/>
                          <a:cs typeface="Arial"/>
                        </a:rPr>
                        <a:t> </a:t>
                      </a:r>
                      <a:endParaRPr lang="en-US" sz="1000" dirty="0">
                        <a:latin typeface="Arial"/>
                        <a:cs typeface="Arial"/>
                      </a:endParaRPr>
                    </a:p>
                  </a:txBody>
                  <a:tcPr>
                    <a:blipFill rotWithShape="1">
                      <a:blip r:embed="rId3"/>
                      <a:stretch>
                        <a:fillRect/>
                      </a:stretch>
                    </a:blipFill>
                  </a:tcPr>
                </a:tc>
              </a:tr>
              <a:tr h="63575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Focused on topics of interest and guided by the classroom teacher’s writing prompts, utilizing digital whiteboard applications, students will collaboratively plan, rehearse, draft, revise, edit, and publish digitally enhanced narratives, realistic fiction, informational text, and genre based (stories) creative writings utilizing a variety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of digital tools. </a:t>
                      </a:r>
                    </a:p>
                  </a:txBody>
                  <a:tcPr>
                    <a:blipFill rotWithShape="1">
                      <a:blip r:embed="rId3"/>
                      <a:stretch>
                        <a:fillRect/>
                      </a:stretch>
                    </a:blip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utilize </a:t>
                      </a:r>
                      <a:r>
                        <a:rPr lang="en-US" sz="1000" i="1" kern="1200" dirty="0" err="1" smtClean="0">
                          <a:solidFill>
                            <a:schemeClr val="dk1"/>
                          </a:solidFill>
                          <a:latin typeface="Arial"/>
                          <a:ea typeface="+mn-ea"/>
                          <a:cs typeface="Arial"/>
                        </a:rPr>
                        <a:t>GarageBand</a:t>
                      </a:r>
                      <a:r>
                        <a:rPr lang="en-US" sz="1000" kern="1200" dirty="0" smtClean="0">
                          <a:solidFill>
                            <a:schemeClr val="dk1"/>
                          </a:solidFill>
                          <a:latin typeface="Arial"/>
                          <a:ea typeface="+mn-ea"/>
                          <a:cs typeface="Arial"/>
                        </a:rPr>
                        <a:t> </a:t>
                      </a:r>
                      <a:r>
                        <a:rPr lang="en-US" sz="1000" i="1" kern="1200" dirty="0" smtClean="0">
                          <a:solidFill>
                            <a:schemeClr val="dk1"/>
                          </a:solidFill>
                          <a:latin typeface="Arial"/>
                          <a:ea typeface="+mn-ea"/>
                          <a:cs typeface="Arial"/>
                        </a:rPr>
                        <a:t>for </a:t>
                      </a:r>
                      <a:r>
                        <a:rPr lang="en-US" sz="1000" i="1" kern="1200" dirty="0" err="1" smtClean="0">
                          <a:solidFill>
                            <a:schemeClr val="dk1"/>
                          </a:solidFill>
                          <a:latin typeface="Arial"/>
                          <a:ea typeface="+mn-ea"/>
                          <a:cs typeface="Arial"/>
                        </a:rPr>
                        <a:t>iOS</a:t>
                      </a:r>
                      <a:r>
                        <a:rPr lang="en-US" sz="1000" kern="1200" dirty="0" smtClean="0">
                          <a:solidFill>
                            <a:schemeClr val="dk1"/>
                          </a:solidFill>
                          <a:latin typeface="Arial"/>
                          <a:ea typeface="+mn-ea"/>
                          <a:cs typeface="Arial"/>
                        </a:rPr>
                        <a:t> to create sequenced music 	soundtracks (film scores) that include a mix of played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in MIDI data (using the on-board keyboard or </a:t>
                      </a:r>
                      <a:r>
                        <a:rPr lang="en-US" sz="1000" i="1" kern="1200" dirty="0" err="1" smtClean="0">
                          <a:solidFill>
                            <a:schemeClr val="dk1"/>
                          </a:solidFill>
                          <a:latin typeface="Arial"/>
                          <a:ea typeface="+mn-ea"/>
                          <a:cs typeface="Arial"/>
                        </a:rPr>
                        <a:t>Korg</a:t>
                      </a:r>
                      <a:r>
                        <a:rPr lang="en-US" sz="1000" i="1" kern="1200" dirty="0" smtClean="0">
                          <a:solidFill>
                            <a:schemeClr val="dk1"/>
                          </a:solidFill>
                          <a:latin typeface="Arial"/>
                          <a:ea typeface="+mn-ea"/>
                          <a:cs typeface="Arial"/>
                        </a:rPr>
                        <a:t> </a:t>
                      </a:r>
                      <a:r>
                        <a:rPr lang="en-US" sz="1000" i="1" kern="1200" dirty="0" err="1" smtClean="0">
                          <a:solidFill>
                            <a:schemeClr val="dk1"/>
                          </a:solidFill>
                          <a:latin typeface="Arial"/>
                          <a:ea typeface="+mn-ea"/>
                          <a:cs typeface="Arial"/>
                        </a:rPr>
                        <a:t>NanoKey</a:t>
                      </a:r>
                      <a:r>
                        <a:rPr lang="en-US" sz="1000" kern="1200" dirty="0" smtClean="0">
                          <a:solidFill>
                            <a:schemeClr val="dk1"/>
                          </a:solidFill>
                          <a:latin typeface="Arial"/>
                          <a:ea typeface="+mn-ea"/>
                          <a:cs typeface="Arial"/>
                        </a:rPr>
                        <a:t> USB MIDI controllers connected with an </a:t>
                      </a:r>
                      <a:r>
                        <a:rPr lang="en-US" sz="1000" i="1" kern="1200" dirty="0" smtClean="0">
                          <a:solidFill>
                            <a:schemeClr val="dk1"/>
                          </a:solidFill>
                          <a:latin typeface="Arial"/>
                          <a:ea typeface="+mn-ea"/>
                          <a:cs typeface="Arial"/>
                        </a:rPr>
                        <a:t>Apple Camera Connection Kit</a:t>
                      </a:r>
                      <a:r>
                        <a:rPr lang="en-US" sz="1000" kern="1200" dirty="0" smtClean="0">
                          <a:solidFill>
                            <a:schemeClr val="dk1"/>
                          </a:solidFill>
                          <a:latin typeface="Arial"/>
                          <a:ea typeface="+mn-ea"/>
                          <a:cs typeface="Arial"/>
                        </a:rPr>
                        <a:t>), their own, vocal and instrument recordings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(using the on board </a:t>
                      </a:r>
                      <a:r>
                        <a:rPr lang="en-US" sz="1000" kern="1200" dirty="0" err="1" smtClean="0">
                          <a:solidFill>
                            <a:schemeClr val="dk1"/>
                          </a:solidFill>
                          <a:latin typeface="Arial"/>
                          <a:ea typeface="+mn-ea"/>
                          <a:cs typeface="Arial"/>
                        </a:rPr>
                        <a:t>iPad</a:t>
                      </a:r>
                      <a:r>
                        <a:rPr lang="en-US" sz="1000" kern="1200" dirty="0" smtClean="0">
                          <a:solidFill>
                            <a:schemeClr val="dk1"/>
                          </a:solidFill>
                          <a:latin typeface="Arial"/>
                          <a:ea typeface="+mn-ea"/>
                          <a:cs typeface="Arial"/>
                        </a:rPr>
                        <a:t> </a:t>
                      </a:r>
                      <a:r>
                        <a:rPr lang="en-US" sz="1000" kern="1200" dirty="0" err="1" smtClean="0">
                          <a:solidFill>
                            <a:schemeClr val="dk1"/>
                          </a:solidFill>
                          <a:latin typeface="Arial"/>
                          <a:ea typeface="+mn-ea"/>
                          <a:cs typeface="Arial"/>
                        </a:rPr>
                        <a:t>mic</a:t>
                      </a:r>
                      <a:r>
                        <a:rPr lang="en-US" sz="1000" kern="1200" dirty="0" smtClean="0">
                          <a:solidFill>
                            <a:schemeClr val="dk1"/>
                          </a:solidFill>
                          <a:latin typeface="Arial"/>
                          <a:ea typeface="+mn-ea"/>
                          <a:cs typeface="Arial"/>
                        </a:rPr>
                        <a:t> or an external USB microphone</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for </a:t>
                      </a:r>
                      <a:r>
                        <a:rPr lang="en-US" sz="1000" kern="1200" dirty="0" err="1" smtClean="0">
                          <a:solidFill>
                            <a:schemeClr val="dk1"/>
                          </a:solidFill>
                          <a:latin typeface="Arial"/>
                          <a:ea typeface="+mn-ea"/>
                          <a:cs typeface="Arial"/>
                        </a:rPr>
                        <a:t>iPad</a:t>
                      </a:r>
                      <a:r>
                        <a:rPr lang="en-US" sz="1000" kern="1200" dirty="0" smtClean="0">
                          <a:solidFill>
                            <a:schemeClr val="dk1"/>
                          </a:solidFill>
                          <a:latin typeface="Arial"/>
                          <a:ea typeface="+mn-ea"/>
                          <a:cs typeface="Arial"/>
                        </a:rPr>
                        <a:t>), sound samples, loops, sound effects, and copyright free music selections.</a:t>
                      </a:r>
                    </a:p>
                  </a:txBody>
                  <a:tcPr>
                    <a:blipFill rotWithShape="1">
                      <a:blip r:embed="rId3"/>
                      <a:stretch>
                        <a:fillRect/>
                      </a:stretch>
                    </a:blipFill>
                  </a:tcPr>
                </a:tc>
              </a:tr>
            </a:tbl>
          </a:graphicData>
        </a:graphic>
      </p:graphicFrame>
      <p:sp>
        <p:nvSpPr>
          <p:cNvPr id="8" name="TextBox 7"/>
          <p:cNvSpPr txBox="1"/>
          <p:nvPr/>
        </p:nvSpPr>
        <p:spPr>
          <a:xfrm>
            <a:off x="457200" y="6121400"/>
            <a:ext cx="3975100" cy="923330"/>
          </a:xfrm>
          <a:prstGeom prst="rect">
            <a:avLst/>
          </a:prstGeom>
          <a:noFill/>
        </p:spPr>
        <p:txBody>
          <a:bodyPr wrap="square" rtlCol="0">
            <a:spAutoFit/>
          </a:bodyPr>
          <a:lstStyle/>
          <a:p>
            <a:r>
              <a:rPr lang="en-US" sz="1200" i="1" dirty="0" smtClean="0"/>
              <a:t>From:              Two Stars and A Wish: Cross-Curricular Connections With Creative Writing and Music Composition Grant Document, FWCS, Wendy Bloom</a:t>
            </a:r>
            <a:endParaRPr lang="en-US" sz="1200" dirty="0" smtClean="0"/>
          </a:p>
          <a:p>
            <a:endParaRPr lang="en-US" dirty="0"/>
          </a:p>
        </p:txBody>
      </p:sp>
      <p:pic>
        <p:nvPicPr>
          <p:cNvPr id="9" name="Picture 8" descr=":Two Stars And A Wish Project :Two Stars and a Wish Logo.jpg"/>
          <p:cNvPicPr/>
          <p:nvPr/>
        </p:nvPicPr>
        <p:blipFill>
          <a:blip r:embed="rId4">
            <a:clrChange>
              <a:clrFrom>
                <a:srgbClr val="FFFFFF"/>
              </a:clrFrom>
              <a:clrTo>
                <a:srgbClr val="FFFFFF">
                  <a:alpha val="0"/>
                </a:srgbClr>
              </a:clrTo>
            </a:clrChange>
          </a:blip>
          <a:srcRect/>
          <a:stretch>
            <a:fillRect/>
          </a:stretch>
        </p:blipFill>
        <p:spPr bwMode="auto">
          <a:xfrm>
            <a:off x="838200" y="5934670"/>
            <a:ext cx="809824" cy="6097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Common Core Aligned Cross-Curricular Project Objectives Example Pg. 2:</a:t>
            </a:r>
            <a:endParaRPr lang="en-US" sz="2400" dirty="0">
              <a:latin typeface="Arial"/>
              <a:cs typeface="Arial"/>
            </a:endParaRPr>
          </a:p>
        </p:txBody>
      </p:sp>
      <p:graphicFrame>
        <p:nvGraphicFramePr>
          <p:cNvPr id="5" name="Table 4"/>
          <p:cNvGraphicFramePr>
            <a:graphicFrameLocks noGrp="1"/>
          </p:cNvGraphicFramePr>
          <p:nvPr/>
        </p:nvGraphicFramePr>
        <p:xfrm>
          <a:off x="457198" y="1397000"/>
          <a:ext cx="7815944" cy="4171436"/>
        </p:xfrm>
        <a:graphic>
          <a:graphicData uri="http://schemas.openxmlformats.org/drawingml/2006/table">
            <a:tbl>
              <a:tblPr firstRow="1" bandRow="1">
                <a:tableStyleId>{5C22544A-7EE6-4342-B048-85BDC9FD1C3A}</a:tableStyleId>
              </a:tblPr>
              <a:tblGrid>
                <a:gridCol w="3907972"/>
                <a:gridCol w="3907972"/>
              </a:tblGrid>
              <a:tr h="635756">
                <a:tc>
                  <a:txBody>
                    <a:bodyPr/>
                    <a:lstStyle/>
                    <a:p>
                      <a:pPr algn="ctr"/>
                      <a:r>
                        <a:rPr lang="en-US" sz="2000" dirty="0" smtClean="0">
                          <a:solidFill>
                            <a:srgbClr val="000000"/>
                          </a:solidFill>
                        </a:rPr>
                        <a:t>Creative Writing Objectives:</a:t>
                      </a:r>
                      <a:endParaRPr lang="en-US" sz="2000" dirty="0">
                        <a:solidFill>
                          <a:srgbClr val="000000"/>
                        </a:solidFill>
                      </a:endParaRPr>
                    </a:p>
                  </a:txBody>
                  <a:tcPr anchor="ctr" anchorCtr="1">
                    <a:blipFill rotWithShape="1">
                      <a:blip r:embed="rId2"/>
                      <a:stretch>
                        <a:fillRect/>
                      </a:stretch>
                    </a:blipFill>
                  </a:tcPr>
                </a:tc>
                <a:tc>
                  <a:txBody>
                    <a:bodyPr/>
                    <a:lstStyle/>
                    <a:p>
                      <a:pPr algn="ctr"/>
                      <a:r>
                        <a:rPr lang="en-US" dirty="0" smtClean="0">
                          <a:solidFill>
                            <a:srgbClr val="000000"/>
                          </a:solidFill>
                        </a:rPr>
                        <a:t>Music</a:t>
                      </a:r>
                      <a:r>
                        <a:rPr lang="en-US" baseline="0" dirty="0" smtClean="0">
                          <a:solidFill>
                            <a:srgbClr val="000000"/>
                          </a:solidFill>
                        </a:rPr>
                        <a:t> Objectives</a:t>
                      </a:r>
                      <a:r>
                        <a:rPr lang="en-US" dirty="0" smtClean="0">
                          <a:solidFill>
                            <a:srgbClr val="000000"/>
                          </a:solidFill>
                        </a:rPr>
                        <a:t>:</a:t>
                      </a:r>
                      <a:endParaRPr lang="en-US" dirty="0">
                        <a:solidFill>
                          <a:srgbClr val="000000"/>
                        </a:solidFill>
                      </a:endParaRPr>
                    </a:p>
                  </a:txBody>
                  <a:tcPr anchor="ctr" anchorCtr="1">
                    <a:blipFill rotWithShape="1">
                      <a:blip r:embed="rId2"/>
                      <a:stretch>
                        <a:fillRect/>
                      </a:stretch>
                    </a:blipFill>
                  </a:tcPr>
                </a:tc>
              </a:tr>
              <a:tr h="63575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utilize </a:t>
                      </a:r>
                      <a:r>
                        <a:rPr lang="en-US" sz="1000" i="1" kern="1200" dirty="0" smtClean="0">
                          <a:solidFill>
                            <a:schemeClr val="dk1"/>
                          </a:solidFill>
                          <a:latin typeface="Arial"/>
                          <a:ea typeface="+mn-ea"/>
                          <a:cs typeface="Arial"/>
                        </a:rPr>
                        <a:t>Gaggle</a:t>
                      </a:r>
                      <a:r>
                        <a:rPr lang="en-US" sz="1000" kern="1200" dirty="0" smtClean="0">
                          <a:solidFill>
                            <a:schemeClr val="dk1"/>
                          </a:solidFill>
                          <a:latin typeface="Arial"/>
                          <a:ea typeface="+mn-ea"/>
                          <a:cs typeface="Arial"/>
                        </a:rPr>
                        <a:t> E-mail address and </a:t>
                      </a:r>
                      <a:r>
                        <a:rPr lang="en-US" sz="1000" i="1" kern="1200" dirty="0" err="1" smtClean="0">
                          <a:solidFill>
                            <a:schemeClr val="dk1"/>
                          </a:solidFill>
                          <a:latin typeface="Arial"/>
                          <a:ea typeface="+mn-ea"/>
                          <a:cs typeface="Arial"/>
                        </a:rPr>
                        <a:t>Dropbox</a:t>
                      </a:r>
                      <a:r>
                        <a:rPr lang="en-US" sz="1000" kern="1200" dirty="0" smtClean="0">
                          <a:solidFill>
                            <a:schemeClr val="dk1"/>
                          </a:solidFill>
                          <a:latin typeface="Arial"/>
                          <a:ea typeface="+mn-ea"/>
                          <a:cs typeface="Arial"/>
                        </a:rPr>
                        <a:t> for sharing enhanced creative writings’ URL’s to insert into various applications for further editing as </a:t>
                      </a:r>
                      <a:r>
                        <a:rPr lang="en-US" sz="1000" kern="1200" dirty="0" err="1" smtClean="0">
                          <a:solidFill>
                            <a:schemeClr val="dk1"/>
                          </a:solidFill>
                          <a:latin typeface="Arial"/>
                          <a:ea typeface="+mn-ea"/>
                          <a:cs typeface="Arial"/>
                        </a:rPr>
                        <a:t>screencasts</a:t>
                      </a:r>
                      <a:r>
                        <a:rPr lang="en-US" sz="1000" kern="1200" dirty="0" smtClean="0">
                          <a:solidFill>
                            <a:schemeClr val="dk1"/>
                          </a:solidFill>
                          <a:latin typeface="Arial"/>
                          <a:ea typeface="+mn-ea"/>
                          <a:cs typeface="Arial"/>
                        </a:rPr>
                        <a:t>, Podcasts, and videos.</a:t>
                      </a:r>
                    </a:p>
                  </a:txBody>
                  <a:tcPr>
                    <a:blipFill rotWithShape="1">
                      <a:blip r:embed="rId3"/>
                      <a:stretch>
                        <a:fillRect/>
                      </a:stretch>
                    </a:blip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Utilizing </a:t>
                      </a:r>
                      <a:r>
                        <a:rPr lang="en-US" sz="1000" i="1" kern="1200" dirty="0" err="1" smtClean="0">
                          <a:solidFill>
                            <a:schemeClr val="dk1"/>
                          </a:solidFill>
                          <a:latin typeface="Arial"/>
                          <a:ea typeface="+mn-ea"/>
                          <a:cs typeface="Arial"/>
                        </a:rPr>
                        <a:t>wevideo</a:t>
                      </a:r>
                      <a:r>
                        <a:rPr lang="en-US" sz="1000" kern="1200" dirty="0" smtClean="0">
                          <a:solidFill>
                            <a:schemeClr val="dk1"/>
                          </a:solidFill>
                          <a:latin typeface="Arial"/>
                          <a:ea typeface="+mn-ea"/>
                          <a:cs typeface="Arial"/>
                        </a:rPr>
                        <a:t>, </a:t>
                      </a:r>
                      <a:r>
                        <a:rPr lang="en-US" sz="1000" i="1" kern="1200" dirty="0" err="1" smtClean="0">
                          <a:solidFill>
                            <a:schemeClr val="dk1"/>
                          </a:solidFill>
                          <a:latin typeface="Arial"/>
                          <a:ea typeface="+mn-ea"/>
                          <a:cs typeface="Arial"/>
                        </a:rPr>
                        <a:t>Camtasia</a:t>
                      </a:r>
                      <a:r>
                        <a:rPr lang="en-US" sz="1000" i="1" kern="1200" dirty="0" smtClean="0">
                          <a:solidFill>
                            <a:schemeClr val="dk1"/>
                          </a:solidFill>
                          <a:latin typeface="Arial"/>
                          <a:ea typeface="+mn-ea"/>
                          <a:cs typeface="Arial"/>
                        </a:rPr>
                        <a:t> Studio</a:t>
                      </a:r>
                      <a:r>
                        <a:rPr lang="en-US" sz="1000" kern="1200" dirty="0" smtClean="0">
                          <a:solidFill>
                            <a:schemeClr val="dk1"/>
                          </a:solidFill>
                          <a:latin typeface="Arial"/>
                          <a:ea typeface="+mn-ea"/>
                          <a:cs typeface="Arial"/>
                        </a:rPr>
                        <a:t>, and </a:t>
                      </a:r>
                      <a:r>
                        <a:rPr lang="en-US" sz="1000" i="1" kern="1200" dirty="0" err="1" smtClean="0">
                          <a:solidFill>
                            <a:schemeClr val="dk1"/>
                          </a:solidFill>
                          <a:latin typeface="Arial"/>
                          <a:ea typeface="+mn-ea"/>
                          <a:cs typeface="Arial"/>
                        </a:rPr>
                        <a:t>GarageBand</a:t>
                      </a:r>
                      <a:r>
                        <a:rPr lang="en-US" sz="1000" i="1" kern="1200" dirty="0" smtClean="0">
                          <a:solidFill>
                            <a:schemeClr val="dk1"/>
                          </a:solidFill>
                          <a:latin typeface="Arial"/>
                          <a:ea typeface="+mn-ea"/>
                          <a:cs typeface="Arial"/>
                        </a:rPr>
                        <a:t> for </a:t>
                      </a:r>
                      <a:r>
                        <a:rPr lang="en-US" sz="1000" i="1" kern="1200" dirty="0" err="1" smtClean="0">
                          <a:solidFill>
                            <a:schemeClr val="dk1"/>
                          </a:solidFill>
                          <a:latin typeface="Arial"/>
                          <a:ea typeface="+mn-ea"/>
                          <a:cs typeface="Arial"/>
                        </a:rPr>
                        <a:t>iOS</a:t>
                      </a:r>
                      <a:r>
                        <a:rPr lang="en-US" sz="1000" i="1" kern="1200" dirty="0" smtClean="0">
                          <a:solidFill>
                            <a:schemeClr val="dk1"/>
                          </a:solidFill>
                          <a:latin typeface="Arial"/>
                          <a:ea typeface="+mn-ea"/>
                          <a:cs typeface="Arial"/>
                        </a:rPr>
                        <a:t>,</a:t>
                      </a:r>
                      <a:r>
                        <a:rPr lang="en-US" sz="1000" kern="1200" dirty="0" smtClean="0">
                          <a:solidFill>
                            <a:schemeClr val="dk1"/>
                          </a:solidFill>
                          <a:latin typeface="Arial"/>
                          <a:ea typeface="+mn-ea"/>
                          <a:cs typeface="Arial"/>
                        </a:rPr>
                        <a:t> students will storyboard, record and edit </a:t>
                      </a:r>
                      <a:r>
                        <a:rPr lang="en-US" sz="1000" kern="1200" dirty="0" err="1" smtClean="0">
                          <a:solidFill>
                            <a:schemeClr val="dk1"/>
                          </a:solidFill>
                          <a:latin typeface="Arial"/>
                          <a:ea typeface="+mn-ea"/>
                          <a:cs typeface="Arial"/>
                        </a:rPr>
                        <a:t>screencasts</a:t>
                      </a:r>
                      <a:r>
                        <a:rPr lang="en-US" sz="1000" kern="1200" dirty="0" smtClean="0">
                          <a:solidFill>
                            <a:schemeClr val="dk1"/>
                          </a:solidFill>
                          <a:latin typeface="Arial"/>
                          <a:ea typeface="+mn-ea"/>
                          <a:cs typeface="Arial"/>
                        </a:rPr>
                        <a:t>, videos,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and Podcasts of their creative writing/music projects.</a:t>
                      </a:r>
                    </a:p>
                  </a:txBody>
                  <a:tcPr>
                    <a:blipFill rotWithShape="1">
                      <a:blip r:embed="rId3"/>
                      <a:stretch>
                        <a:fillRect/>
                      </a:stretch>
                    </a:blipFill>
                  </a:tcPr>
                </a:tc>
              </a:tr>
              <a:tr h="635756">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create pseudonyms (avatars) for anonymous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online posting of their creative writing presentations in public</a:t>
                      </a:r>
                      <a:r>
                        <a:rPr lang="en-US" sz="1000" kern="1200" baseline="0" dirty="0" smtClean="0">
                          <a:solidFill>
                            <a:schemeClr val="dk1"/>
                          </a:solidFill>
                          <a:latin typeface="Arial"/>
                          <a:ea typeface="+mn-ea"/>
                          <a:cs typeface="Arial"/>
                        </a:rPr>
                        <a:t> </a:t>
                      </a:r>
                      <a:r>
                        <a:rPr lang="en-US" sz="1000" kern="1200" dirty="0" smtClean="0">
                          <a:solidFill>
                            <a:schemeClr val="dk1"/>
                          </a:solidFill>
                          <a:latin typeface="Arial"/>
                          <a:ea typeface="+mn-ea"/>
                          <a:cs typeface="Arial"/>
                        </a:rPr>
                        <a:t>websites.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gather and organize their enhanced creative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writing presentations into digital portfolios.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Utilizing </a:t>
                      </a:r>
                      <a:r>
                        <a:rPr lang="en-US" sz="1000" i="1" kern="1200" dirty="0" smtClean="0">
                          <a:solidFill>
                            <a:schemeClr val="dk1"/>
                          </a:solidFill>
                          <a:latin typeface="Arial"/>
                          <a:ea typeface="+mn-ea"/>
                          <a:cs typeface="Arial"/>
                        </a:rPr>
                        <a:t>Visual Poetry,</a:t>
                      </a:r>
                      <a:r>
                        <a:rPr lang="en-US" sz="1000" kern="1200" dirty="0" smtClean="0">
                          <a:solidFill>
                            <a:schemeClr val="dk1"/>
                          </a:solidFill>
                          <a:latin typeface="Arial"/>
                          <a:ea typeface="+mn-ea"/>
                          <a:cs typeface="Arial"/>
                        </a:rPr>
                        <a:t> students will create word clouds to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highlight power words derived from their creative writings.</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Utilizing the </a:t>
                      </a:r>
                      <a:r>
                        <a:rPr lang="en-US" sz="1000" i="1" kern="1200" dirty="0" smtClean="0">
                          <a:solidFill>
                            <a:schemeClr val="dk1"/>
                          </a:solidFill>
                          <a:latin typeface="Arial"/>
                          <a:ea typeface="+mn-ea"/>
                          <a:cs typeface="Arial"/>
                        </a:rPr>
                        <a:t>Two Stars and a Wish</a:t>
                      </a:r>
                      <a:r>
                        <a:rPr lang="en-US" sz="1000" kern="1200" dirty="0" smtClean="0">
                          <a:solidFill>
                            <a:schemeClr val="dk1"/>
                          </a:solidFill>
                          <a:latin typeface="Arial"/>
                          <a:ea typeface="+mn-ea"/>
                          <a:cs typeface="Arial"/>
                        </a:rPr>
                        <a:t> blog site, students will post links to their creative writing presentations, then, critique their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own and others’ work with positive comment posts using a</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a:t>
                      </a:r>
                      <a:r>
                        <a:rPr lang="en-US" sz="1000" i="1" kern="1200" dirty="0" smtClean="0">
                          <a:solidFill>
                            <a:schemeClr val="dk1"/>
                          </a:solidFill>
                          <a:latin typeface="Arial"/>
                          <a:ea typeface="+mn-ea"/>
                          <a:cs typeface="Arial"/>
                        </a:rPr>
                        <a:t>Two Stars and a Wish”</a:t>
                      </a:r>
                      <a:r>
                        <a:rPr lang="en-US" sz="1000" kern="1200" dirty="0" smtClean="0">
                          <a:solidFill>
                            <a:schemeClr val="dk1"/>
                          </a:solidFill>
                          <a:latin typeface="Arial"/>
                          <a:ea typeface="+mn-ea"/>
                          <a:cs typeface="Arial"/>
                        </a:rPr>
                        <a:t> format.</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embed QR Codes and “Auras” in their enhanced creative writing presentations for viewers to access via their mobile devices during 	and following the </a:t>
                      </a:r>
                      <a:r>
                        <a:rPr lang="en-US" sz="1000" i="1" kern="1200" dirty="0" smtClean="0">
                          <a:solidFill>
                            <a:schemeClr val="dk1"/>
                          </a:solidFill>
                          <a:latin typeface="Arial"/>
                          <a:ea typeface="+mn-ea"/>
                          <a:cs typeface="Arial"/>
                        </a:rPr>
                        <a:t>Cross-Curricular Connections With Creative Writing and Music Composition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dk1"/>
                          </a:solidFill>
                          <a:latin typeface="Arial"/>
                          <a:ea typeface="+mn-ea"/>
                          <a:cs typeface="Arial"/>
                        </a:rPr>
                        <a:t>Project</a:t>
                      </a:r>
                      <a:r>
                        <a:rPr lang="en-US" sz="1000" kern="1200" dirty="0" smtClean="0">
                          <a:solidFill>
                            <a:schemeClr val="dk1"/>
                          </a:solidFill>
                          <a:latin typeface="Arial"/>
                          <a:ea typeface="+mn-ea"/>
                          <a:cs typeface="Arial"/>
                        </a:rPr>
                        <a:t> </a:t>
                      </a:r>
                      <a:r>
                        <a:rPr lang="en-US" sz="1000" i="1" kern="1200" dirty="0" smtClean="0">
                          <a:solidFill>
                            <a:schemeClr val="dk1"/>
                          </a:solidFill>
                          <a:latin typeface="Arial"/>
                          <a:ea typeface="+mn-ea"/>
                          <a:cs typeface="Arial"/>
                        </a:rPr>
                        <a:t>Festival</a:t>
                      </a:r>
                      <a:r>
                        <a:rPr lang="en-US" sz="1000" kern="1200" dirty="0" smtClean="0">
                          <a:solidFill>
                            <a:schemeClr val="dk1"/>
                          </a:solidFill>
                          <a:latin typeface="Arial"/>
                          <a:ea typeface="+mn-ea"/>
                          <a:cs typeface="Arial"/>
                        </a:rPr>
                        <a:t>.</a:t>
                      </a:r>
                    </a:p>
                  </a:txBody>
                  <a:tcPr>
                    <a:blipFill rotWithShape="1">
                      <a:blip r:embed="rId3"/>
                      <a:stretch>
                        <a:fillRect/>
                      </a:stretch>
                    </a:blip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listen to, analyze, and evaluate their own and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others’ music compositions (using established criteria and appropriate music terminology) and post questions and positive comments about each others’ music compositions on the </a:t>
                      </a:r>
                      <a:r>
                        <a:rPr lang="en-US" sz="1000" i="1" kern="1200" dirty="0" smtClean="0">
                          <a:solidFill>
                            <a:schemeClr val="dk1"/>
                          </a:solidFill>
                          <a:latin typeface="Arial"/>
                          <a:ea typeface="+mn-ea"/>
                          <a:cs typeface="Arial"/>
                        </a:rPr>
                        <a:t>Haley Comets Sticky Note Wall</a:t>
                      </a:r>
                      <a:r>
                        <a:rPr lang="en-US" sz="1000" kern="1200" dirty="0" smtClean="0">
                          <a:solidFill>
                            <a:schemeClr val="dk1"/>
                          </a:solidFill>
                          <a:latin typeface="Arial"/>
                          <a:ea typeface="+mn-ea"/>
                          <a:cs typeface="Arial"/>
                        </a:rPr>
                        <a:t> during music class collaboration sessions and will critique their own and others’ music</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 compositions by posting comments in the </a:t>
                      </a:r>
                      <a:r>
                        <a:rPr lang="en-US" sz="1000" i="1" kern="1200" dirty="0" smtClean="0">
                          <a:solidFill>
                            <a:schemeClr val="dk1"/>
                          </a:solidFill>
                          <a:latin typeface="Arial"/>
                          <a:ea typeface="+mn-ea"/>
                          <a:cs typeface="Arial"/>
                        </a:rPr>
                        <a:t>Two Stars and a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dk1"/>
                          </a:solidFill>
                          <a:latin typeface="Arial"/>
                          <a:ea typeface="+mn-ea"/>
                          <a:cs typeface="Arial"/>
                        </a:rPr>
                        <a:t>Wish </a:t>
                      </a:r>
                      <a:r>
                        <a:rPr lang="en-US" sz="1000" kern="1200" dirty="0" smtClean="0">
                          <a:solidFill>
                            <a:schemeClr val="dk1"/>
                          </a:solidFill>
                          <a:latin typeface="Arial"/>
                          <a:ea typeface="+mn-ea"/>
                          <a:cs typeface="Arial"/>
                        </a:rPr>
                        <a:t>blog site (previously mentioned).</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present fall and spring videoconference presentations (via Tandberg machine) to Third Grade students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at: Hickory Center Elementary School (NACS) and St. Joe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Central Elementary School.</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embed QR Codes and “Auras” in their enhanced creative writing presentations for viewers to access via their mobile devices during 	and following the </a:t>
                      </a:r>
                      <a:r>
                        <a:rPr lang="en-US" sz="1000" i="1" kern="1200" dirty="0" smtClean="0">
                          <a:solidFill>
                            <a:schemeClr val="dk1"/>
                          </a:solidFill>
                          <a:latin typeface="Arial"/>
                          <a:ea typeface="+mn-ea"/>
                          <a:cs typeface="Arial"/>
                        </a:rPr>
                        <a:t>Cross-Curricular Connections With Creative Writing and 	Music Composition Project</a:t>
                      </a:r>
                      <a:r>
                        <a:rPr lang="en-US" sz="1000" kern="1200" dirty="0" smtClean="0">
                          <a:solidFill>
                            <a:schemeClr val="dk1"/>
                          </a:solidFill>
                          <a:latin typeface="Arial"/>
                          <a:ea typeface="+mn-ea"/>
                          <a:cs typeface="Arial"/>
                        </a:rPr>
                        <a:t> </a:t>
                      </a:r>
                      <a:r>
                        <a:rPr lang="en-US" sz="1000" i="1" kern="1200" dirty="0" smtClean="0">
                          <a:solidFill>
                            <a:schemeClr val="dk1"/>
                          </a:solidFill>
                          <a:latin typeface="Arial"/>
                          <a:ea typeface="+mn-ea"/>
                          <a:cs typeface="Arial"/>
                        </a:rPr>
                        <a:t>Festival</a:t>
                      </a:r>
                      <a:r>
                        <a:rPr lang="en-US" sz="1000" kern="1200" dirty="0" smtClean="0">
                          <a:solidFill>
                            <a:schemeClr val="dk1"/>
                          </a:solidFill>
                          <a:latin typeface="Arial"/>
                          <a:ea typeface="+mn-ea"/>
                          <a:cs typeface="Arial"/>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000" kern="1200" dirty="0" smtClean="0">
                        <a:solidFill>
                          <a:schemeClr val="dk1"/>
                        </a:solidFill>
                        <a:latin typeface="Arial"/>
                        <a:ea typeface="+mn-ea"/>
                        <a:cs typeface="Arial"/>
                      </a:endParaRPr>
                    </a:p>
                  </a:txBody>
                  <a:tcPr>
                    <a:blipFill rotWithShape="1">
                      <a:blip r:embed="rId3"/>
                      <a:stretch>
                        <a:fillRect/>
                      </a:stretch>
                    </a:blipFill>
                  </a:tcPr>
                </a:tc>
              </a:tr>
            </a:tbl>
          </a:graphicData>
        </a:graphic>
      </p:graphicFrame>
      <p:sp>
        <p:nvSpPr>
          <p:cNvPr id="6" name="Rectangle 5"/>
          <p:cNvSpPr/>
          <p:nvPr/>
        </p:nvSpPr>
        <p:spPr>
          <a:xfrm>
            <a:off x="457198" y="5842337"/>
            <a:ext cx="7815942" cy="1015663"/>
          </a:xfrm>
          <a:prstGeom prst="rect">
            <a:avLst/>
          </a:prstGeom>
        </p:spPr>
        <p:txBody>
          <a:bodyPr wrap="square">
            <a:spAutoFit/>
          </a:bodyPr>
          <a:lstStyle/>
          <a:p>
            <a:r>
              <a:rPr lang="en-US" sz="1200" i="1" dirty="0" smtClean="0">
                <a:latin typeface="Arial"/>
                <a:cs typeface="Arial"/>
              </a:rPr>
              <a:t>Note: Objectives are aligned to the Fort Wayne Community Schools Instructional Framework: Prepare students to learn, Communicate and clarify purpose, Present new learning, Model, Check for understanding, Practice, Assess</a:t>
            </a:r>
            <a:r>
              <a:rPr lang="en-US" sz="1200" dirty="0" smtClean="0">
                <a:latin typeface="Arial"/>
                <a:cs typeface="Arial"/>
                <a:hlinkClick r:id="rId4"/>
              </a:rPr>
              <a:t>https://vpn.fwcs.k12.in.us/+CSCO+0h756767633A2F2F75627A722E736A70662E7831322E76612E6866++/AcademicServices/-CSCO-3h--pages/curriculum/CUR001.pdf</a:t>
            </a:r>
            <a:endParaRPr lang="en-US" sz="1200" dirty="0" smtClean="0">
              <a:latin typeface="Arial"/>
              <a:cs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a:xfrm>
            <a:off x="815974" y="1531978"/>
            <a:ext cx="7419929" cy="898443"/>
          </a:xfrm>
        </p:spPr>
        <p:txBody>
          <a:bodyPr/>
          <a:lstStyle/>
          <a:p>
            <a:pPr algn="l"/>
            <a:r>
              <a:rPr lang="en-US" sz="2400" b="1" dirty="0" smtClean="0">
                <a:latin typeface="Arial"/>
                <a:cs typeface="Arial"/>
              </a:rPr>
              <a:t>Introduction:</a:t>
            </a:r>
            <a:endParaRPr lang="en-US" sz="2400" b="1" dirty="0">
              <a:latin typeface="Arial"/>
              <a:cs typeface="Arial"/>
            </a:endParaRPr>
          </a:p>
        </p:txBody>
      </p:sp>
      <p:sp>
        <p:nvSpPr>
          <p:cNvPr id="5" name="TextBox 4"/>
          <p:cNvSpPr txBox="1"/>
          <p:nvPr/>
        </p:nvSpPr>
        <p:spPr>
          <a:xfrm>
            <a:off x="602119" y="607004"/>
            <a:ext cx="7633784" cy="5863645"/>
          </a:xfrm>
          <a:prstGeom prst="rect">
            <a:avLst/>
          </a:prstGeom>
          <a:noFill/>
        </p:spPr>
        <p:txBody>
          <a:bodyPr wrap="square" rtlCol="0">
            <a:spAutoFit/>
          </a:bodyPr>
          <a:lstStyle/>
          <a:p>
            <a:endParaRPr lang="en-US" dirty="0"/>
          </a:p>
        </p:txBody>
      </p:sp>
      <p:sp>
        <p:nvSpPr>
          <p:cNvPr id="7" name="Rectangle 6"/>
          <p:cNvSpPr/>
          <p:nvPr/>
        </p:nvSpPr>
        <p:spPr>
          <a:xfrm>
            <a:off x="815974" y="2590800"/>
            <a:ext cx="7591426" cy="3416320"/>
          </a:xfrm>
          <a:prstGeom prst="rect">
            <a:avLst/>
          </a:prstGeom>
        </p:spPr>
        <p:txBody>
          <a:bodyPr wrap="square">
            <a:spAutoFit/>
          </a:bodyPr>
          <a:lstStyle/>
          <a:p>
            <a:r>
              <a:rPr lang="en-US" i="1" dirty="0" smtClean="0">
                <a:latin typeface="Arial"/>
                <a:cs typeface="Arial"/>
              </a:rPr>
              <a:t>Increased emphasis on core standards, connected curriculum, and technology literacy in the Common Core necessitates that music educators support math and language arts (and science and social studies) school achievement goals, along with addressing their own content area and integrated arts standards with rigorous, relevant, engaging, and collaborative, lessons, projects, and activities, using a variety of innovative education technology tools.</a:t>
            </a:r>
          </a:p>
          <a:p>
            <a:endParaRPr lang="en-US" i="1" dirty="0" smtClean="0">
              <a:latin typeface="Arial"/>
              <a:cs typeface="Arial"/>
            </a:endParaRPr>
          </a:p>
          <a:p>
            <a:r>
              <a:rPr lang="en-US" i="1" dirty="0" smtClean="0">
                <a:latin typeface="Arial"/>
                <a:cs typeface="Arial"/>
              </a:rPr>
              <a:t>This session will provide a brief demonstration of cross-curricular </a:t>
            </a:r>
          </a:p>
          <a:p>
            <a:r>
              <a:rPr lang="en-US" i="1" dirty="0" err="1" smtClean="0">
                <a:latin typeface="Arial"/>
                <a:cs typeface="Arial"/>
              </a:rPr>
              <a:t>Mus</a:t>
            </a:r>
            <a:r>
              <a:rPr lang="en-US" i="1" dirty="0" smtClean="0">
                <a:latin typeface="Arial"/>
                <a:cs typeface="Arial"/>
              </a:rPr>
              <a:t> Tech, Language Arts and Math connected projects in which </a:t>
            </a:r>
          </a:p>
          <a:p>
            <a:r>
              <a:rPr lang="en-US" i="1" dirty="0" smtClean="0">
                <a:latin typeface="Arial"/>
                <a:cs typeface="Arial"/>
              </a:rPr>
              <a:t>students utilize web-based tools and cloud apps, both with </a:t>
            </a:r>
            <a:r>
              <a:rPr lang="en-US" i="1" dirty="0" err="1" smtClean="0">
                <a:latin typeface="Arial"/>
                <a:cs typeface="Arial"/>
              </a:rPr>
              <a:t>iPads</a:t>
            </a:r>
            <a:r>
              <a:rPr lang="en-US" i="1" dirty="0" smtClean="0">
                <a:latin typeface="Arial"/>
                <a:cs typeface="Arial"/>
              </a:rPr>
              <a:t>, </a:t>
            </a:r>
          </a:p>
          <a:p>
            <a:r>
              <a:rPr lang="en-US" i="1" dirty="0" smtClean="0">
                <a:latin typeface="Arial"/>
                <a:cs typeface="Arial"/>
              </a:rPr>
              <a:t>and in the music technology lab. </a:t>
            </a:r>
            <a:endParaRPr lang="en-US" i="1" dirty="0">
              <a:latin typeface="Arial"/>
              <a:cs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t>Supporting Common Core Writing Standards in Music Class:</a:t>
            </a:r>
            <a:endParaRPr lang="en-US" sz="2400" b="1" dirty="0"/>
          </a:p>
        </p:txBody>
      </p:sp>
      <p:sp>
        <p:nvSpPr>
          <p:cNvPr id="3" name="Content Placeholder 2"/>
          <p:cNvSpPr>
            <a:spLocks noGrp="1"/>
          </p:cNvSpPr>
          <p:nvPr>
            <p:ph sz="half" idx="1"/>
          </p:nvPr>
        </p:nvSpPr>
        <p:spPr/>
        <p:txBody>
          <a:bodyPr/>
          <a:lstStyle/>
          <a:p>
            <a:pPr>
              <a:buFont typeface="Wingdings" charset="2"/>
              <a:buChar char="Ø"/>
            </a:pPr>
            <a:r>
              <a:rPr lang="en-US" sz="1800" b="1" dirty="0" smtClean="0">
                <a:latin typeface="Arial"/>
                <a:cs typeface="Arial"/>
              </a:rPr>
              <a:t>Literary Texts – Narratives, Stories, Song Lyrics, Poetry, Musical Scripts</a:t>
            </a:r>
          </a:p>
          <a:p>
            <a:pPr>
              <a:buFont typeface="Wingdings" charset="2"/>
              <a:buChar char="Ø"/>
            </a:pPr>
            <a:r>
              <a:rPr lang="en-US" sz="1800" b="1" dirty="0" smtClean="0">
                <a:latin typeface="Arial"/>
                <a:cs typeface="Arial"/>
              </a:rPr>
              <a:t>Music Vocabulary Word Clouds </a:t>
            </a:r>
          </a:p>
          <a:p>
            <a:pPr>
              <a:buFont typeface="Wingdings" charset="2"/>
              <a:buChar char="Ø"/>
            </a:pPr>
            <a:r>
              <a:rPr lang="en-US" sz="1800" b="1" dirty="0" smtClean="0">
                <a:latin typeface="Arial"/>
                <a:cs typeface="Arial"/>
              </a:rPr>
              <a:t>Informational Text - “How-to” Info, Composer Quests, Cultural Arts Research Projects</a:t>
            </a:r>
          </a:p>
          <a:p>
            <a:pPr>
              <a:buFont typeface="Wingdings" charset="2"/>
              <a:buChar char="Ø"/>
            </a:pPr>
            <a:r>
              <a:rPr lang="en-US" sz="1800" b="1" dirty="0" smtClean="0">
                <a:latin typeface="Arial"/>
                <a:cs typeface="Arial"/>
              </a:rPr>
              <a:t>Text for Quiz Answers</a:t>
            </a:r>
          </a:p>
          <a:p>
            <a:pPr>
              <a:buFont typeface="Wingdings" charset="2"/>
              <a:buChar char="Ø"/>
            </a:pPr>
            <a:endParaRPr lang="en-US" sz="1800" b="1" dirty="0" smtClean="0">
              <a:latin typeface="Arial"/>
              <a:cs typeface="Arial"/>
            </a:endParaRPr>
          </a:p>
          <a:p>
            <a:pPr>
              <a:buNone/>
            </a:pPr>
            <a:endParaRPr lang="en-US" dirty="0">
              <a:latin typeface="Arial"/>
              <a:cs typeface="Arial"/>
            </a:endParaRPr>
          </a:p>
        </p:txBody>
      </p:sp>
      <p:sp>
        <p:nvSpPr>
          <p:cNvPr id="4" name="Content Placeholder 3"/>
          <p:cNvSpPr>
            <a:spLocks noGrp="1"/>
          </p:cNvSpPr>
          <p:nvPr>
            <p:ph sz="half" idx="2"/>
          </p:nvPr>
        </p:nvSpPr>
        <p:spPr/>
        <p:txBody>
          <a:bodyPr/>
          <a:lstStyle/>
          <a:p>
            <a:pPr>
              <a:buFont typeface="Wingdings" charset="2"/>
              <a:buChar char="Ø"/>
            </a:pPr>
            <a:r>
              <a:rPr lang="en-US" sz="1800" b="1" dirty="0" smtClean="0">
                <a:latin typeface="Arial"/>
                <a:cs typeface="Arial"/>
              </a:rPr>
              <a:t>Journals, Blog Posts, Questionnaire, Self-Evaluation, and Critique Responses, Sticky</a:t>
            </a:r>
          </a:p>
          <a:p>
            <a:pPr>
              <a:buNone/>
            </a:pPr>
            <a:r>
              <a:rPr lang="en-US" sz="1800" b="1" dirty="0" smtClean="0">
                <a:latin typeface="Arial"/>
                <a:cs typeface="Arial"/>
              </a:rPr>
              <a:t>	Note Wall Posts</a:t>
            </a:r>
          </a:p>
          <a:p>
            <a:pPr>
              <a:buFont typeface="Wingdings" charset="2"/>
              <a:buChar char="Ø"/>
            </a:pPr>
            <a:r>
              <a:rPr lang="en-US" sz="1800" b="1" dirty="0" smtClean="0">
                <a:latin typeface="Arial"/>
                <a:cs typeface="Arial"/>
              </a:rPr>
              <a:t>Storyboards, Process Guides  </a:t>
            </a:r>
          </a:p>
          <a:p>
            <a:pPr>
              <a:buFont typeface="Wingdings" charset="2"/>
              <a:buChar char="Ø"/>
            </a:pPr>
            <a:r>
              <a:rPr lang="en-US" sz="1800" b="1" dirty="0" smtClean="0">
                <a:latin typeface="Arial"/>
                <a:cs typeface="Arial"/>
              </a:rPr>
              <a:t>Images, Illustrations, </a:t>
            </a:r>
            <a:r>
              <a:rPr lang="en-US" sz="1800" b="1" dirty="0" err="1" smtClean="0">
                <a:latin typeface="Arial"/>
                <a:cs typeface="Arial"/>
              </a:rPr>
              <a:t>Infographics</a:t>
            </a:r>
            <a:r>
              <a:rPr lang="en-US" sz="1800" b="1" dirty="0" smtClean="0">
                <a:latin typeface="Arial"/>
                <a:cs typeface="Arial"/>
              </a:rPr>
              <a:t>, Music Notation, Musical Portraits, Comics, Photos, Videos, Media</a:t>
            </a:r>
            <a:endParaRPr lang="en-US" sz="1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Digital Storytelling with </a:t>
            </a:r>
            <a:r>
              <a:rPr lang="en-US" sz="2400" b="1" dirty="0" err="1" smtClean="0">
                <a:latin typeface="Arial"/>
                <a:cs typeface="Arial"/>
              </a:rPr>
              <a:t>iPads</a:t>
            </a:r>
            <a:r>
              <a:rPr lang="en-US" sz="2400" b="1" dirty="0" smtClean="0">
                <a:latin typeface="Arial"/>
                <a:cs typeface="Arial"/>
              </a:rPr>
              <a:t> and in the Music Technology Lab:</a:t>
            </a:r>
            <a:endParaRPr lang="en-US" sz="2400" b="1" dirty="0">
              <a:latin typeface="Arial"/>
              <a:cs typeface="Arial"/>
            </a:endParaRPr>
          </a:p>
        </p:txBody>
      </p:sp>
      <p:sp>
        <p:nvSpPr>
          <p:cNvPr id="3" name="Content Placeholder 2"/>
          <p:cNvSpPr>
            <a:spLocks noGrp="1"/>
          </p:cNvSpPr>
          <p:nvPr>
            <p:ph sz="half" idx="1"/>
          </p:nvPr>
        </p:nvSpPr>
        <p:spPr/>
        <p:txBody>
          <a:bodyPr/>
          <a:lstStyle/>
          <a:p>
            <a:pPr marL="0">
              <a:spcBef>
                <a:spcPts val="0"/>
              </a:spcBef>
              <a:buNone/>
            </a:pPr>
            <a:r>
              <a:rPr lang="en-US" sz="1800" i="1" dirty="0" smtClean="0">
                <a:latin typeface="Arial"/>
                <a:cs typeface="Arial"/>
              </a:rPr>
              <a:t>“With the Common Core's inclusion </a:t>
            </a:r>
          </a:p>
          <a:p>
            <a:pPr marL="0">
              <a:spcBef>
                <a:spcPts val="0"/>
              </a:spcBef>
              <a:buNone/>
            </a:pPr>
            <a:r>
              <a:rPr lang="en-US" sz="1800" i="1" dirty="0" smtClean="0">
                <a:latin typeface="Arial"/>
                <a:cs typeface="Arial"/>
              </a:rPr>
              <a:t>of the use of digital technologies </a:t>
            </a:r>
          </a:p>
          <a:p>
            <a:pPr marL="0">
              <a:spcBef>
                <a:spcPts val="0"/>
              </a:spcBef>
              <a:buNone/>
            </a:pPr>
            <a:r>
              <a:rPr lang="en-US" sz="1800" i="1" dirty="0" smtClean="0">
                <a:latin typeface="Arial"/>
                <a:cs typeface="Arial"/>
              </a:rPr>
              <a:t>throughout the standards, digital </a:t>
            </a:r>
          </a:p>
          <a:p>
            <a:pPr marL="0">
              <a:spcBef>
                <a:spcPts val="0"/>
              </a:spcBef>
              <a:buNone/>
            </a:pPr>
            <a:r>
              <a:rPr lang="en-US" sz="1800" i="1" dirty="0" smtClean="0">
                <a:latin typeface="Arial"/>
                <a:cs typeface="Arial"/>
              </a:rPr>
              <a:t>storytelling is the perfect model for </a:t>
            </a:r>
          </a:p>
          <a:p>
            <a:pPr marL="0">
              <a:spcBef>
                <a:spcPts val="0"/>
              </a:spcBef>
              <a:buNone/>
            </a:pPr>
            <a:r>
              <a:rPr lang="en-US" sz="1800" i="1" dirty="0" smtClean="0">
                <a:latin typeface="Arial"/>
                <a:cs typeface="Arial"/>
              </a:rPr>
              <a:t>communicating content knowledge </a:t>
            </a:r>
          </a:p>
          <a:p>
            <a:pPr marL="0">
              <a:spcBef>
                <a:spcPts val="0"/>
              </a:spcBef>
              <a:buNone/>
            </a:pPr>
            <a:r>
              <a:rPr lang="en-US" sz="1800" i="1" dirty="0" smtClean="0">
                <a:latin typeface="Arial"/>
                <a:cs typeface="Arial"/>
              </a:rPr>
              <a:t>using a digital toolset.”</a:t>
            </a:r>
          </a:p>
          <a:p>
            <a:pPr>
              <a:buNone/>
            </a:pPr>
            <a:endParaRPr lang="en-US" sz="1200" i="1" dirty="0" smtClean="0">
              <a:latin typeface="Arial"/>
              <a:cs typeface="Arial"/>
            </a:endParaRPr>
          </a:p>
          <a:p>
            <a:pPr marL="0">
              <a:spcBef>
                <a:spcPts val="0"/>
              </a:spcBef>
              <a:buNone/>
            </a:pPr>
            <a:r>
              <a:rPr lang="en-US" sz="1200" i="1" dirty="0" smtClean="0">
                <a:latin typeface="Arial"/>
                <a:cs typeface="Arial"/>
              </a:rPr>
              <a:t>From: Kathy Schrock’s Guide to Everything, Digital</a:t>
            </a:r>
          </a:p>
          <a:p>
            <a:pPr marL="0">
              <a:spcBef>
                <a:spcPts val="0"/>
              </a:spcBef>
              <a:buNone/>
            </a:pPr>
            <a:r>
              <a:rPr lang="en-US" sz="1200" i="1" dirty="0" smtClean="0">
                <a:latin typeface="Arial"/>
                <a:cs typeface="Arial"/>
              </a:rPr>
              <a:t>Storytelling</a:t>
            </a:r>
          </a:p>
          <a:p>
            <a:pPr marL="0">
              <a:spcBef>
                <a:spcPts val="0"/>
              </a:spcBef>
              <a:buNone/>
            </a:pPr>
            <a:r>
              <a:rPr lang="en-US" sz="1200" dirty="0" smtClean="0">
                <a:latin typeface="Arial"/>
                <a:cs typeface="Arial"/>
                <a:hlinkClick r:id="rId2"/>
              </a:rPr>
              <a:t>http://www.schrockguide.net/digital-storytelling.html</a:t>
            </a:r>
            <a:endParaRPr lang="en-US" sz="1200" dirty="0" smtClean="0">
              <a:latin typeface="Arial"/>
              <a:cs typeface="Arial"/>
            </a:endParaRPr>
          </a:p>
          <a:p>
            <a:pPr>
              <a:buNone/>
            </a:pPr>
            <a:endParaRPr lang="en-US" sz="1200" dirty="0" smtClean="0">
              <a:latin typeface="Arial"/>
              <a:cs typeface="Arial"/>
            </a:endParaRPr>
          </a:p>
          <a:p>
            <a:pPr>
              <a:buNone/>
            </a:pPr>
            <a:endParaRPr lang="en-US" dirty="0"/>
          </a:p>
        </p:txBody>
      </p:sp>
      <p:pic>
        <p:nvPicPr>
          <p:cNvPr id="5" name="Content Placeholder 4" descr="mobile_515.jpg"/>
          <p:cNvPicPr>
            <a:picLocks noGrp="1" noChangeAspect="1"/>
          </p:cNvPicPr>
          <p:nvPr>
            <p:ph sz="half" idx="2"/>
          </p:nvPr>
        </p:nvPicPr>
        <p:blipFill>
          <a:blip r:embed="rId3"/>
          <a:srcRect t="-35377" b="-35377"/>
          <a:stretch>
            <a:fillRect/>
          </a:stretch>
        </p:blipFill>
        <p:spPr>
          <a:xfrm>
            <a:off x="4723786" y="749300"/>
            <a:ext cx="3810614" cy="4457700"/>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Resources for Digital Storytelling with </a:t>
            </a:r>
            <a:r>
              <a:rPr lang="en-US" sz="2400" b="1" dirty="0" err="1" smtClean="0">
                <a:latin typeface="Arial"/>
                <a:cs typeface="Arial"/>
              </a:rPr>
              <a:t>iPads</a:t>
            </a:r>
            <a:r>
              <a:rPr lang="en-US" sz="2400" b="1" dirty="0" smtClean="0">
                <a:latin typeface="Arial"/>
                <a:cs typeface="Arial"/>
              </a:rPr>
              <a:t> and in the</a:t>
            </a:r>
            <a:br>
              <a:rPr lang="en-US" sz="2400" b="1" dirty="0" smtClean="0">
                <a:latin typeface="Arial"/>
                <a:cs typeface="Arial"/>
              </a:rPr>
            </a:br>
            <a:r>
              <a:rPr lang="en-US" sz="2400" b="1" dirty="0" smtClean="0">
                <a:latin typeface="Arial"/>
                <a:cs typeface="Arial"/>
              </a:rPr>
              <a:t>Music Technology Lab:</a:t>
            </a:r>
            <a:endParaRPr lang="en-US" sz="2400" b="1" dirty="0">
              <a:latin typeface="Arial"/>
              <a:cs typeface="Arial"/>
            </a:endParaRPr>
          </a:p>
        </p:txBody>
      </p:sp>
      <p:sp>
        <p:nvSpPr>
          <p:cNvPr id="3" name="Content Placeholder 2"/>
          <p:cNvSpPr>
            <a:spLocks noGrp="1"/>
          </p:cNvSpPr>
          <p:nvPr>
            <p:ph sz="half" idx="1"/>
          </p:nvPr>
        </p:nvSpPr>
        <p:spPr>
          <a:xfrm>
            <a:off x="457200" y="1600200"/>
            <a:ext cx="4038600" cy="5257800"/>
          </a:xfrm>
        </p:spPr>
        <p:txBody>
          <a:bodyPr/>
          <a:lstStyle/>
          <a:p>
            <a:pPr>
              <a:buFont typeface="Wingdings" charset="2"/>
              <a:buChar char="Ø"/>
            </a:pPr>
            <a:r>
              <a:rPr lang="en-US" sz="1400" b="1" dirty="0" smtClean="0">
                <a:latin typeface="Arial"/>
                <a:cs typeface="Arial"/>
              </a:rPr>
              <a:t>Digital Storytelling Whiteboards, Photo and Graphics, and Drawing Resources:</a:t>
            </a:r>
          </a:p>
          <a:p>
            <a:pPr>
              <a:buNone/>
            </a:pPr>
            <a:r>
              <a:rPr lang="en-US" sz="1200" dirty="0" smtClean="0">
                <a:latin typeface="Arial"/>
                <a:cs typeface="Arial"/>
              </a:rPr>
              <a:t> </a:t>
            </a:r>
          </a:p>
          <a:p>
            <a:pPr>
              <a:buNone/>
            </a:pPr>
            <a:r>
              <a:rPr lang="en-US" sz="1200" i="1" dirty="0" err="1" smtClean="0">
                <a:latin typeface="Arial"/>
                <a:cs typeface="Arial"/>
              </a:rPr>
              <a:t>Educreations</a:t>
            </a:r>
            <a:r>
              <a:rPr lang="en-US" sz="1200" dirty="0" smtClean="0">
                <a:latin typeface="Arial"/>
                <a:cs typeface="Arial"/>
              </a:rPr>
              <a:t>:</a:t>
            </a:r>
          </a:p>
          <a:p>
            <a:pPr>
              <a:buNone/>
            </a:pPr>
            <a:r>
              <a:rPr lang="en-US" sz="1200" u="sng" dirty="0" smtClean="0">
                <a:latin typeface="Arial"/>
                <a:cs typeface="Arial"/>
                <a:hlinkClick r:id="rId2"/>
              </a:rPr>
              <a:t>https://itunes.apple.com/us/app/educreations-interactive-</a:t>
            </a:r>
          </a:p>
          <a:p>
            <a:pPr>
              <a:buNone/>
            </a:pPr>
            <a:r>
              <a:rPr lang="en-US" sz="1200" u="sng" dirty="0" smtClean="0">
                <a:latin typeface="Arial"/>
                <a:cs typeface="Arial"/>
                <a:hlinkClick r:id="rId2"/>
              </a:rPr>
              <a:t>whiteboard/id478617061?ls=1&amp;mt=8</a:t>
            </a:r>
            <a:endParaRPr lang="en-US" sz="1200" dirty="0" smtClean="0">
              <a:latin typeface="Arial"/>
              <a:cs typeface="Arial"/>
            </a:endParaRPr>
          </a:p>
          <a:p>
            <a:pPr>
              <a:buNone/>
            </a:pPr>
            <a:r>
              <a:rPr lang="en-US" sz="1200" i="1" dirty="0" smtClean="0">
                <a:latin typeface="Arial"/>
                <a:cs typeface="Arial"/>
              </a:rPr>
              <a:t>Show Me</a:t>
            </a:r>
            <a:r>
              <a:rPr lang="en-US" sz="1200" dirty="0" smtClean="0">
                <a:latin typeface="Arial"/>
                <a:cs typeface="Arial"/>
              </a:rPr>
              <a:t>: </a:t>
            </a:r>
            <a:r>
              <a:rPr lang="en-US" sz="1200" u="sng" dirty="0" smtClean="0">
                <a:latin typeface="Arial"/>
                <a:cs typeface="Arial"/>
                <a:hlinkClick r:id="rId3"/>
              </a:rPr>
              <a:t>http://www.showme.com</a:t>
            </a:r>
            <a:endParaRPr lang="en-US" sz="1200" dirty="0" smtClean="0">
              <a:latin typeface="Arial"/>
              <a:cs typeface="Arial"/>
            </a:endParaRPr>
          </a:p>
          <a:p>
            <a:pPr>
              <a:buNone/>
            </a:pPr>
            <a:r>
              <a:rPr lang="en-US" sz="1200" i="1" dirty="0" err="1" smtClean="0">
                <a:latin typeface="Arial"/>
                <a:cs typeface="Arial"/>
              </a:rPr>
              <a:t>ScreenChomp</a:t>
            </a:r>
            <a:r>
              <a:rPr lang="en-US" sz="1200" dirty="0" smtClean="0">
                <a:latin typeface="Arial"/>
                <a:cs typeface="Arial"/>
              </a:rPr>
              <a:t>: </a:t>
            </a:r>
          </a:p>
          <a:p>
            <a:pPr>
              <a:buNone/>
            </a:pPr>
            <a:r>
              <a:rPr lang="en-US" sz="1200" u="sng" dirty="0" smtClean="0">
                <a:latin typeface="Arial"/>
                <a:cs typeface="Arial"/>
                <a:hlinkClick r:id="rId4"/>
              </a:rPr>
              <a:t>http://www.techsmith.com/screenchomp.html</a:t>
            </a:r>
            <a:endParaRPr lang="en-US" sz="1200" dirty="0" smtClean="0">
              <a:latin typeface="Arial"/>
              <a:cs typeface="Arial"/>
            </a:endParaRPr>
          </a:p>
          <a:p>
            <a:pPr>
              <a:buNone/>
            </a:pPr>
            <a:r>
              <a:rPr lang="en-US" sz="1200" i="1" dirty="0" err="1" smtClean="0">
                <a:latin typeface="Arial"/>
                <a:cs typeface="Arial"/>
              </a:rPr>
              <a:t>Toontastic</a:t>
            </a:r>
            <a:r>
              <a:rPr lang="en-US" sz="1200" dirty="0" smtClean="0">
                <a:latin typeface="Arial"/>
                <a:cs typeface="Arial"/>
              </a:rPr>
              <a:t>: </a:t>
            </a:r>
            <a:r>
              <a:rPr lang="en-US" sz="1200" u="sng" dirty="0" smtClean="0">
                <a:latin typeface="Arial"/>
                <a:cs typeface="Arial"/>
                <a:hlinkClick r:id="rId5"/>
              </a:rPr>
              <a:t>www.launchpadtoys.com/toontastic</a:t>
            </a:r>
            <a:endParaRPr lang="en-US" sz="1200" dirty="0" smtClean="0">
              <a:latin typeface="Arial"/>
              <a:cs typeface="Arial"/>
            </a:endParaRPr>
          </a:p>
          <a:p>
            <a:pPr>
              <a:buNone/>
            </a:pPr>
            <a:r>
              <a:rPr lang="en-US" sz="1200" i="1" dirty="0" smtClean="0">
                <a:latin typeface="Arial"/>
                <a:cs typeface="Arial"/>
              </a:rPr>
              <a:t>Drawing Pad</a:t>
            </a:r>
            <a:r>
              <a:rPr lang="en-US" sz="1200" dirty="0" smtClean="0">
                <a:latin typeface="Arial"/>
                <a:cs typeface="Arial"/>
              </a:rPr>
              <a:t>: </a:t>
            </a:r>
          </a:p>
          <a:p>
            <a:pPr>
              <a:buNone/>
            </a:pPr>
            <a:r>
              <a:rPr lang="en-US" sz="1200" u="sng" dirty="0" smtClean="0">
                <a:latin typeface="Arial"/>
                <a:cs typeface="Arial"/>
                <a:hlinkClick r:id="rId6"/>
              </a:rPr>
              <a:t>https://itunes.apple.com/us/app/drawing-pad/</a:t>
            </a:r>
          </a:p>
          <a:p>
            <a:pPr>
              <a:buNone/>
            </a:pPr>
            <a:r>
              <a:rPr lang="en-US" sz="1200" u="sng" dirty="0" smtClean="0">
                <a:latin typeface="Arial"/>
                <a:cs typeface="Arial"/>
                <a:hlinkClick r:id="rId6"/>
              </a:rPr>
              <a:t>id358207332?mt=8</a:t>
            </a:r>
            <a:endParaRPr lang="en-US" sz="1200" dirty="0" smtClean="0">
              <a:latin typeface="Arial"/>
              <a:cs typeface="Arial"/>
            </a:endParaRPr>
          </a:p>
          <a:p>
            <a:pPr>
              <a:buNone/>
            </a:pPr>
            <a:r>
              <a:rPr lang="en-US" sz="1200" i="1" dirty="0" err="1" smtClean="0">
                <a:latin typeface="Arial"/>
                <a:cs typeface="Arial"/>
              </a:rPr>
              <a:t>Pic</a:t>
            </a:r>
            <a:r>
              <a:rPr lang="en-US" sz="1200" i="1" dirty="0" smtClean="0">
                <a:latin typeface="Arial"/>
                <a:cs typeface="Arial"/>
              </a:rPr>
              <a:t> Collage</a:t>
            </a:r>
            <a:r>
              <a:rPr lang="en-US" sz="1200" dirty="0" smtClean="0">
                <a:latin typeface="Arial"/>
                <a:cs typeface="Arial"/>
              </a:rPr>
              <a:t>:</a:t>
            </a:r>
          </a:p>
          <a:p>
            <a:pPr>
              <a:buNone/>
            </a:pPr>
            <a:r>
              <a:rPr lang="en-US" sz="1200" dirty="0" smtClean="0">
                <a:latin typeface="Arial"/>
                <a:cs typeface="Arial"/>
                <a:hlinkClick r:id="rId7"/>
              </a:rPr>
              <a:t>https://itunes.apple.com/us/app/pic-collage/</a:t>
            </a:r>
          </a:p>
          <a:p>
            <a:pPr>
              <a:buNone/>
            </a:pPr>
            <a:r>
              <a:rPr lang="en-US" sz="1200" dirty="0" smtClean="0">
                <a:latin typeface="Arial"/>
                <a:cs typeface="Arial"/>
                <a:hlinkClick r:id="rId7"/>
              </a:rPr>
              <a:t>id448639966?mt=8</a:t>
            </a:r>
            <a:endParaRPr lang="en-US" sz="1200" dirty="0" smtClean="0">
              <a:latin typeface="Arial"/>
              <a:cs typeface="Arial"/>
            </a:endParaRPr>
          </a:p>
          <a:p>
            <a:pPr>
              <a:buNone/>
            </a:pPr>
            <a:r>
              <a:rPr lang="en-US" sz="1200" i="1" dirty="0" smtClean="0">
                <a:latin typeface="Arial"/>
                <a:cs typeface="Arial"/>
              </a:rPr>
              <a:t>Kathy Schrock’s Guide to Everything, Digital</a:t>
            </a:r>
            <a:r>
              <a:rPr lang="en-US" sz="1200" dirty="0" smtClean="0">
                <a:latin typeface="Arial"/>
                <a:cs typeface="Arial"/>
              </a:rPr>
              <a:t> </a:t>
            </a:r>
            <a:r>
              <a:rPr lang="en-US" sz="1200" i="1" dirty="0" smtClean="0">
                <a:latin typeface="Arial"/>
                <a:cs typeface="Arial"/>
              </a:rPr>
              <a:t>Storytelling</a:t>
            </a:r>
            <a:r>
              <a:rPr lang="en-US" sz="1200" dirty="0" smtClean="0">
                <a:latin typeface="Arial"/>
                <a:cs typeface="Arial"/>
              </a:rPr>
              <a:t>:</a:t>
            </a:r>
          </a:p>
          <a:p>
            <a:pPr>
              <a:buNone/>
            </a:pPr>
            <a:r>
              <a:rPr lang="en-US" sz="1200" u="sng" dirty="0" smtClean="0">
                <a:latin typeface="Arial"/>
                <a:cs typeface="Arial"/>
                <a:hlinkClick r:id="rId8"/>
              </a:rPr>
              <a:t>http://www.schrockguide.net/digital-storytelling.html</a:t>
            </a:r>
            <a:endParaRPr lang="en-US" sz="1200" dirty="0" smtClean="0">
              <a:latin typeface="Arial"/>
              <a:cs typeface="Arial"/>
            </a:endParaRPr>
          </a:p>
          <a:p>
            <a:pPr>
              <a:buNone/>
            </a:pPr>
            <a:r>
              <a:rPr lang="en-US" sz="1200" dirty="0" smtClean="0">
                <a:latin typeface="Arial"/>
                <a:cs typeface="Arial"/>
              </a:rPr>
              <a:t>Digital Storytelling Resources From Richard Byrne’s </a:t>
            </a:r>
            <a:r>
              <a:rPr lang="en-US" sz="1200" i="1" dirty="0" smtClean="0">
                <a:latin typeface="Arial"/>
                <a:cs typeface="Arial"/>
              </a:rPr>
              <a:t>Free </a:t>
            </a:r>
          </a:p>
          <a:p>
            <a:pPr>
              <a:buNone/>
            </a:pPr>
            <a:r>
              <a:rPr lang="en-US" sz="1200" i="1" dirty="0" smtClean="0">
                <a:latin typeface="Arial"/>
                <a:cs typeface="Arial"/>
              </a:rPr>
              <a:t>Tech For Teachers</a:t>
            </a:r>
            <a:r>
              <a:rPr lang="en-US" sz="1200" dirty="0" smtClean="0">
                <a:latin typeface="Arial"/>
                <a:cs typeface="Arial"/>
              </a:rPr>
              <a:t>: </a:t>
            </a:r>
          </a:p>
          <a:p>
            <a:pPr>
              <a:buNone/>
            </a:pPr>
            <a:r>
              <a:rPr lang="en-US" sz="1200" u="sng" dirty="0" smtClean="0">
                <a:latin typeface="Arial"/>
                <a:cs typeface="Arial"/>
                <a:hlinkClick r:id="rId9"/>
              </a:rPr>
              <a:t>http://www.freetech4teachers.com/2014/01/seven-free-</a:t>
            </a:r>
          </a:p>
          <a:p>
            <a:pPr>
              <a:buNone/>
            </a:pPr>
            <a:r>
              <a:rPr lang="en-US" sz="1200" u="sng" dirty="0" smtClean="0">
                <a:latin typeface="Arial"/>
                <a:cs typeface="Arial"/>
                <a:hlinkClick r:id="rId9"/>
              </a:rPr>
              <a:t>online-whiteboard-tools-for.html#.UtvS5PYo7yl</a:t>
            </a:r>
            <a:endParaRPr lang="en-US" sz="1200" dirty="0" smtClean="0">
              <a:latin typeface="Arial"/>
              <a:cs typeface="Arial"/>
            </a:endParaRPr>
          </a:p>
          <a:p>
            <a:pPr>
              <a:buNone/>
            </a:pPr>
            <a:r>
              <a:rPr lang="en-US" sz="1400" dirty="0" smtClean="0">
                <a:latin typeface="Arial"/>
                <a:cs typeface="Arial"/>
              </a:rPr>
              <a:t> </a:t>
            </a:r>
            <a:endParaRPr lang="en-US" sz="1400" dirty="0">
              <a:latin typeface="Arial"/>
              <a:cs typeface="Arial"/>
            </a:endParaRPr>
          </a:p>
        </p:txBody>
      </p:sp>
      <p:sp>
        <p:nvSpPr>
          <p:cNvPr id="4" name="Content Placeholder 3"/>
          <p:cNvSpPr>
            <a:spLocks noGrp="1"/>
          </p:cNvSpPr>
          <p:nvPr>
            <p:ph sz="half" idx="2"/>
          </p:nvPr>
        </p:nvSpPr>
        <p:spPr>
          <a:xfrm>
            <a:off x="4648200" y="1600200"/>
            <a:ext cx="4038600" cy="5257800"/>
          </a:xfrm>
        </p:spPr>
        <p:txBody>
          <a:bodyPr/>
          <a:lstStyle/>
          <a:p>
            <a:pPr>
              <a:buFont typeface="Wingdings" charset="2"/>
              <a:buChar char="Ø"/>
            </a:pPr>
            <a:r>
              <a:rPr lang="en-US" sz="1400" b="1" u="sng" dirty="0" err="1" smtClean="0">
                <a:latin typeface="Arial"/>
                <a:cs typeface="Arial"/>
              </a:rPr>
              <a:t>Sketchnoting</a:t>
            </a:r>
            <a:r>
              <a:rPr lang="en-US" sz="1400" b="1" u="sng" dirty="0" smtClean="0">
                <a:latin typeface="Arial"/>
                <a:cs typeface="Arial"/>
              </a:rPr>
              <a:t> Resources:</a:t>
            </a:r>
            <a:endParaRPr lang="en-US" sz="1400" b="1" dirty="0" smtClean="0">
              <a:latin typeface="Arial"/>
              <a:cs typeface="Arial"/>
            </a:endParaRPr>
          </a:p>
          <a:p>
            <a:pPr>
              <a:buNone/>
            </a:pPr>
            <a:r>
              <a:rPr lang="en-US" sz="1200" dirty="0" smtClean="0">
                <a:latin typeface="Arial"/>
                <a:cs typeface="Arial"/>
              </a:rPr>
              <a:t> </a:t>
            </a:r>
          </a:p>
          <a:p>
            <a:pPr>
              <a:buNone/>
            </a:pPr>
            <a:r>
              <a:rPr lang="en-US" sz="1200" i="1" dirty="0" smtClean="0">
                <a:latin typeface="Arial"/>
                <a:cs typeface="Arial"/>
              </a:rPr>
              <a:t>Notate Me</a:t>
            </a:r>
            <a:r>
              <a:rPr lang="en-US" sz="1200" dirty="0" smtClean="0">
                <a:latin typeface="Arial"/>
                <a:cs typeface="Arial"/>
              </a:rPr>
              <a:t>: </a:t>
            </a:r>
          </a:p>
          <a:p>
            <a:pPr>
              <a:buNone/>
            </a:pPr>
            <a:r>
              <a:rPr lang="en-US" sz="1200" u="sng" dirty="0" smtClean="0">
                <a:latin typeface="Arial"/>
                <a:cs typeface="Arial"/>
                <a:hlinkClick r:id="rId10"/>
              </a:rPr>
              <a:t>https://itunes.apple.com/au/app/notateme-now/</a:t>
            </a:r>
          </a:p>
          <a:p>
            <a:pPr>
              <a:buNone/>
            </a:pPr>
            <a:r>
              <a:rPr lang="en-US" sz="1200" u="sng" dirty="0" smtClean="0">
                <a:latin typeface="Arial"/>
                <a:cs typeface="Arial"/>
                <a:hlinkClick r:id="rId10"/>
              </a:rPr>
              <a:t>id783567215?mt=8</a:t>
            </a:r>
            <a:endParaRPr lang="en-US" sz="1200" dirty="0" smtClean="0">
              <a:latin typeface="Arial"/>
              <a:cs typeface="Arial"/>
            </a:endParaRPr>
          </a:p>
          <a:p>
            <a:pPr marL="0">
              <a:spcBef>
                <a:spcPts val="0"/>
              </a:spcBef>
              <a:buNone/>
            </a:pPr>
            <a:r>
              <a:rPr lang="en-US" sz="1200" dirty="0" err="1" smtClean="0">
                <a:latin typeface="Arial"/>
                <a:cs typeface="Arial"/>
              </a:rPr>
              <a:t>Sketchnoting</a:t>
            </a:r>
            <a:r>
              <a:rPr lang="en-US" sz="1200" dirty="0" smtClean="0">
                <a:latin typeface="Arial"/>
                <a:cs typeface="Arial"/>
              </a:rPr>
              <a:t> Resources from Kathy Schrock’s </a:t>
            </a:r>
            <a:r>
              <a:rPr lang="en-US" sz="1200" i="1" dirty="0" smtClean="0">
                <a:latin typeface="Arial"/>
                <a:cs typeface="Arial"/>
              </a:rPr>
              <a:t>Guide to Everything</a:t>
            </a:r>
            <a:r>
              <a:rPr lang="en-US" sz="1200" dirty="0" smtClean="0">
                <a:latin typeface="Arial"/>
                <a:cs typeface="Arial"/>
              </a:rPr>
              <a:t>: </a:t>
            </a:r>
          </a:p>
          <a:p>
            <a:pPr marL="0">
              <a:spcBef>
                <a:spcPts val="0"/>
              </a:spcBef>
              <a:buNone/>
            </a:pPr>
            <a:r>
              <a:rPr lang="en-US" sz="1200" u="sng" dirty="0" smtClean="0">
                <a:latin typeface="Arial"/>
                <a:cs typeface="Arial"/>
                <a:hlinkClick r:id="rId11"/>
              </a:rPr>
              <a:t>http://www.schrockguide.net/sketchnoting.html</a:t>
            </a:r>
            <a:endParaRPr lang="en-US" sz="1200" u="sng" dirty="0" smtClean="0">
              <a:latin typeface="Arial"/>
              <a:cs typeface="Arial"/>
            </a:endParaRPr>
          </a:p>
          <a:p>
            <a:pPr marL="0">
              <a:spcBef>
                <a:spcPts val="0"/>
              </a:spcBef>
              <a:buNone/>
            </a:pPr>
            <a:endParaRPr lang="en-US" sz="1200" u="sng" dirty="0" smtClean="0">
              <a:latin typeface="Arial"/>
              <a:cs typeface="Arial"/>
            </a:endParaRPr>
          </a:p>
          <a:p>
            <a:pPr>
              <a:buFont typeface="Wingdings" charset="2"/>
              <a:buChar char="Ø"/>
            </a:pPr>
            <a:r>
              <a:rPr lang="en-US" sz="1400" b="1" dirty="0" smtClean="0">
                <a:latin typeface="Arial"/>
                <a:cs typeface="Arial"/>
              </a:rPr>
              <a:t>Vocabulary, Reading, and Word Clouds Resources:</a:t>
            </a:r>
          </a:p>
          <a:p>
            <a:pPr>
              <a:buNone/>
            </a:pPr>
            <a:r>
              <a:rPr lang="en-US" sz="1200" dirty="0" smtClean="0">
                <a:latin typeface="Arial"/>
                <a:cs typeface="Arial"/>
              </a:rPr>
              <a:t> </a:t>
            </a:r>
          </a:p>
          <a:p>
            <a:pPr>
              <a:buNone/>
            </a:pPr>
            <a:r>
              <a:rPr lang="en-US" sz="1200" i="1" dirty="0" smtClean="0">
                <a:latin typeface="Arial"/>
                <a:cs typeface="Arial"/>
              </a:rPr>
              <a:t>Visual Poetry</a:t>
            </a:r>
            <a:r>
              <a:rPr lang="en-US" sz="1200" dirty="0" smtClean="0">
                <a:latin typeface="Arial"/>
                <a:cs typeface="Arial"/>
              </a:rPr>
              <a:t>: </a:t>
            </a:r>
            <a:r>
              <a:rPr lang="en-US" sz="1200" u="sng" dirty="0" smtClean="0">
                <a:latin typeface="Arial"/>
                <a:cs typeface="Arial"/>
                <a:hlinkClick r:id="rId12"/>
              </a:rPr>
              <a:t>http://visual-poetry.tumblr.com</a:t>
            </a:r>
            <a:endParaRPr lang="en-US" sz="1200" dirty="0" smtClean="0">
              <a:latin typeface="Arial"/>
              <a:cs typeface="Arial"/>
            </a:endParaRPr>
          </a:p>
          <a:p>
            <a:pPr>
              <a:buNone/>
            </a:pPr>
            <a:r>
              <a:rPr lang="en-US" sz="1200" i="1" dirty="0" err="1" smtClean="0">
                <a:latin typeface="Arial"/>
                <a:cs typeface="Arial"/>
              </a:rPr>
              <a:t>Wordle</a:t>
            </a:r>
            <a:r>
              <a:rPr lang="en-US" sz="1200" dirty="0" smtClean="0">
                <a:latin typeface="Arial"/>
                <a:cs typeface="Arial"/>
              </a:rPr>
              <a:t>: </a:t>
            </a:r>
            <a:r>
              <a:rPr lang="en-US" sz="1200" u="sng" dirty="0" smtClean="0">
                <a:latin typeface="Arial"/>
                <a:cs typeface="Arial"/>
                <a:hlinkClick r:id="rId13"/>
              </a:rPr>
              <a:t>http://www.wordle.net</a:t>
            </a:r>
            <a:endParaRPr lang="en-US" sz="1200" dirty="0" smtClean="0">
              <a:latin typeface="Arial"/>
              <a:cs typeface="Arial"/>
            </a:endParaRPr>
          </a:p>
          <a:p>
            <a:pPr>
              <a:buNone/>
            </a:pPr>
            <a:r>
              <a:rPr lang="en-US" sz="1200" i="1" dirty="0" err="1" smtClean="0">
                <a:latin typeface="Arial"/>
                <a:cs typeface="Arial"/>
              </a:rPr>
              <a:t>Tagxedo</a:t>
            </a:r>
            <a:r>
              <a:rPr lang="en-US" sz="1200" dirty="0" smtClean="0">
                <a:latin typeface="Arial"/>
                <a:cs typeface="Arial"/>
              </a:rPr>
              <a:t>: http://</a:t>
            </a:r>
            <a:r>
              <a:rPr lang="en-US" sz="1200" dirty="0" err="1" smtClean="0">
                <a:latin typeface="Arial"/>
                <a:cs typeface="Arial"/>
              </a:rPr>
              <a:t>www.tagxedo.com</a:t>
            </a:r>
            <a:endParaRPr lang="en-US" sz="1200" dirty="0" smtClean="0">
              <a:latin typeface="Arial"/>
              <a:cs typeface="Arial"/>
            </a:endParaRPr>
          </a:p>
          <a:p>
            <a:pPr>
              <a:buNone/>
            </a:pPr>
            <a:r>
              <a:rPr lang="en-US" sz="1200" i="1" dirty="0" err="1" smtClean="0">
                <a:latin typeface="Arial"/>
                <a:cs typeface="Arial"/>
              </a:rPr>
              <a:t>Tagul</a:t>
            </a:r>
            <a:r>
              <a:rPr lang="en-US" sz="1200" dirty="0" smtClean="0">
                <a:latin typeface="Arial"/>
                <a:cs typeface="Arial"/>
              </a:rPr>
              <a:t>: </a:t>
            </a:r>
            <a:r>
              <a:rPr lang="en-US" sz="1200" u="sng" dirty="0" smtClean="0">
                <a:latin typeface="Arial"/>
                <a:cs typeface="Arial"/>
                <a:hlinkClick r:id="rId14"/>
              </a:rPr>
              <a:t>http://tagul.com</a:t>
            </a:r>
            <a:endParaRPr lang="en-US" sz="1200" dirty="0" smtClean="0">
              <a:latin typeface="Arial"/>
              <a:cs typeface="Arial"/>
            </a:endParaRPr>
          </a:p>
          <a:p>
            <a:pPr>
              <a:buNone/>
            </a:pPr>
            <a:r>
              <a:rPr lang="en-US" sz="1200" i="1" dirty="0" err="1" smtClean="0">
                <a:latin typeface="Arial"/>
                <a:cs typeface="Arial"/>
              </a:rPr>
              <a:t>ABCya</a:t>
            </a:r>
            <a:r>
              <a:rPr lang="en-US" sz="1200" i="1" dirty="0" smtClean="0">
                <a:latin typeface="Arial"/>
                <a:cs typeface="Arial"/>
              </a:rPr>
              <a:t> Animate</a:t>
            </a:r>
            <a:r>
              <a:rPr lang="en-US" sz="1200" dirty="0" smtClean="0">
                <a:latin typeface="Arial"/>
                <a:cs typeface="Arial"/>
              </a:rPr>
              <a:t>: </a:t>
            </a:r>
          </a:p>
          <a:p>
            <a:pPr>
              <a:buNone/>
            </a:pPr>
            <a:r>
              <a:rPr lang="en-US" sz="1200" u="sng" dirty="0" smtClean="0">
                <a:latin typeface="Arial"/>
                <a:cs typeface="Arial"/>
                <a:hlinkClick r:id="rId15"/>
              </a:rPr>
              <a:t>https://itunes.apple.com/us/app/abcya-animate/</a:t>
            </a:r>
          </a:p>
          <a:p>
            <a:pPr>
              <a:buNone/>
            </a:pPr>
            <a:r>
              <a:rPr lang="en-US" sz="1200" u="sng" dirty="0" smtClean="0">
                <a:latin typeface="Arial"/>
                <a:cs typeface="Arial"/>
                <a:hlinkClick r:id="rId15"/>
              </a:rPr>
              <a:t>id682094850?mt=8</a:t>
            </a:r>
            <a:endParaRPr lang="en-US" sz="1200" u="sng" dirty="0" smtClean="0">
              <a:latin typeface="Arial"/>
              <a:cs typeface="Arial"/>
            </a:endParaRPr>
          </a:p>
          <a:p>
            <a:pPr>
              <a:buNone/>
            </a:pPr>
            <a:endParaRPr lang="en-US" sz="1200" u="sng" dirty="0" smtClean="0">
              <a:latin typeface="Arial"/>
              <a:cs typeface="Arial"/>
            </a:endParaRPr>
          </a:p>
          <a:p>
            <a:pPr>
              <a:buNone/>
            </a:pPr>
            <a:endParaRPr lang="en-US" sz="1200" u="sng" dirty="0" smtClean="0">
              <a:latin typeface="Arial"/>
              <a:cs typeface="Arial"/>
            </a:endParaRPr>
          </a:p>
          <a:p>
            <a:pPr>
              <a:buNone/>
            </a:pPr>
            <a:endParaRPr lang="en-US" sz="1200" u="sng" dirty="0" smtClean="0">
              <a:latin typeface="Arial;"/>
              <a:cs typeface="Arial;"/>
            </a:endParaRPr>
          </a:p>
          <a:p>
            <a:pPr>
              <a:buNone/>
            </a:pPr>
            <a:r>
              <a:rPr lang="en-US" sz="1200" dirty="0" smtClean="0">
                <a:latin typeface="Arial;"/>
                <a:cs typeface="Arial;"/>
              </a:rPr>
              <a:t> </a:t>
            </a:r>
          </a:p>
          <a:p>
            <a:pPr>
              <a:buNone/>
            </a:pPr>
            <a:endParaRPr lang="en-US" sz="1200" dirty="0">
              <a:latin typeface="Arial"/>
              <a:cs typeface="Aria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Resources for Digital Storytelling with </a:t>
            </a:r>
            <a:r>
              <a:rPr lang="en-US" sz="2400" b="1" dirty="0" err="1" smtClean="0">
                <a:latin typeface="Arial"/>
                <a:cs typeface="Arial"/>
              </a:rPr>
              <a:t>iPads</a:t>
            </a:r>
            <a:r>
              <a:rPr lang="en-US" sz="2400" b="1" dirty="0" smtClean="0">
                <a:latin typeface="Arial"/>
                <a:cs typeface="Arial"/>
              </a:rPr>
              <a:t> and in the</a:t>
            </a:r>
            <a:br>
              <a:rPr lang="en-US" sz="2400" b="1" dirty="0" smtClean="0">
                <a:latin typeface="Arial"/>
                <a:cs typeface="Arial"/>
              </a:rPr>
            </a:br>
            <a:r>
              <a:rPr lang="en-US" sz="2400" b="1" dirty="0" smtClean="0">
                <a:latin typeface="Arial"/>
                <a:cs typeface="Arial"/>
              </a:rPr>
              <a:t>Music Technology Lab Pg. 2:</a:t>
            </a:r>
            <a:r>
              <a:rPr lang="en-US" sz="2400" dirty="0" smtClean="0">
                <a:latin typeface="Calibri (Headings)"/>
                <a:cs typeface="Calibri (Headings)"/>
              </a:rPr>
              <a:t/>
            </a:r>
            <a:br>
              <a:rPr lang="en-US" sz="2400" dirty="0" smtClean="0">
                <a:latin typeface="Calibri (Headings)"/>
                <a:cs typeface="Calibri (Headings)"/>
              </a:rPr>
            </a:br>
            <a:endParaRPr lang="en-US" sz="2400" dirty="0">
              <a:latin typeface="Calibri (Headings)"/>
              <a:cs typeface="Calibri (Headings)"/>
            </a:endParaRPr>
          </a:p>
        </p:txBody>
      </p:sp>
      <p:sp>
        <p:nvSpPr>
          <p:cNvPr id="3" name="Content Placeholder 2"/>
          <p:cNvSpPr>
            <a:spLocks noGrp="1"/>
          </p:cNvSpPr>
          <p:nvPr>
            <p:ph sz="half" idx="1"/>
          </p:nvPr>
        </p:nvSpPr>
        <p:spPr>
          <a:xfrm>
            <a:off x="457200" y="1600200"/>
            <a:ext cx="4038600" cy="5257800"/>
          </a:xfrm>
        </p:spPr>
        <p:txBody>
          <a:bodyPr/>
          <a:lstStyle/>
          <a:p>
            <a:pPr>
              <a:buFont typeface="Wingdings" charset="2"/>
              <a:buChar char="Ø"/>
            </a:pPr>
            <a:r>
              <a:rPr lang="en-US" sz="1400" b="1" dirty="0" smtClean="0">
                <a:latin typeface="Arial"/>
                <a:cs typeface="Arial"/>
              </a:rPr>
              <a:t>Book Creation Resources:</a:t>
            </a:r>
          </a:p>
          <a:p>
            <a:pPr>
              <a:buNone/>
            </a:pPr>
            <a:r>
              <a:rPr lang="en-US" sz="1200" dirty="0" smtClean="0">
                <a:latin typeface="Arial"/>
                <a:cs typeface="Arial"/>
              </a:rPr>
              <a:t> </a:t>
            </a:r>
          </a:p>
          <a:p>
            <a:pPr>
              <a:buNone/>
            </a:pPr>
            <a:r>
              <a:rPr lang="en-US" sz="1200" i="1" dirty="0" err="1" smtClean="0">
                <a:latin typeface="Arial"/>
                <a:cs typeface="Arial"/>
              </a:rPr>
              <a:t>iBooks</a:t>
            </a:r>
            <a:r>
              <a:rPr lang="en-US" sz="1200" i="1" dirty="0" smtClean="0">
                <a:latin typeface="Arial"/>
                <a:cs typeface="Arial"/>
              </a:rPr>
              <a:t> Author</a:t>
            </a:r>
            <a:r>
              <a:rPr lang="en-US" sz="1200" dirty="0" smtClean="0">
                <a:latin typeface="Arial"/>
                <a:cs typeface="Arial"/>
              </a:rPr>
              <a:t>: </a:t>
            </a:r>
            <a:r>
              <a:rPr lang="en-US" sz="1200" u="sng" dirty="0" smtClean="0">
                <a:latin typeface="Arial"/>
                <a:cs typeface="Arial"/>
                <a:hlinkClick r:id="rId2"/>
              </a:rPr>
              <a:t>www.apple.com/ibooks-author</a:t>
            </a:r>
            <a:endParaRPr lang="en-US" sz="1200" dirty="0" smtClean="0">
              <a:latin typeface="Arial"/>
              <a:cs typeface="Arial"/>
            </a:endParaRPr>
          </a:p>
          <a:p>
            <a:pPr>
              <a:buNone/>
            </a:pPr>
            <a:r>
              <a:rPr lang="en-US" sz="1200" i="1" dirty="0" err="1" smtClean="0">
                <a:latin typeface="Arial"/>
                <a:cs typeface="Arial"/>
              </a:rPr>
              <a:t>iBooks</a:t>
            </a:r>
            <a:r>
              <a:rPr lang="en-US" sz="1200" dirty="0" smtClean="0">
                <a:latin typeface="Arial"/>
                <a:cs typeface="Arial"/>
              </a:rPr>
              <a:t>: </a:t>
            </a:r>
          </a:p>
          <a:p>
            <a:pPr>
              <a:buNone/>
            </a:pPr>
            <a:r>
              <a:rPr lang="en-US" sz="1200" u="sng" dirty="0" smtClean="0">
                <a:latin typeface="Arial"/>
                <a:cs typeface="Arial"/>
                <a:hlinkClick r:id="rId3"/>
              </a:rPr>
              <a:t>https://itunes.apple.com/us/app/ibooks/id364709193?</a:t>
            </a:r>
          </a:p>
          <a:p>
            <a:pPr>
              <a:buNone/>
            </a:pPr>
            <a:r>
              <a:rPr lang="en-US" sz="1200" u="sng" dirty="0" smtClean="0">
                <a:latin typeface="Arial"/>
                <a:cs typeface="Arial"/>
                <a:hlinkClick r:id="rId3"/>
              </a:rPr>
              <a:t>mt=8</a:t>
            </a:r>
            <a:endParaRPr lang="en-US" sz="1200" dirty="0" smtClean="0">
              <a:latin typeface="Arial"/>
              <a:cs typeface="Arial"/>
            </a:endParaRPr>
          </a:p>
          <a:p>
            <a:pPr>
              <a:buNone/>
            </a:pPr>
            <a:r>
              <a:rPr lang="en-US" sz="1200" i="1" dirty="0" smtClean="0">
                <a:latin typeface="Arial"/>
                <a:cs typeface="Arial"/>
              </a:rPr>
              <a:t>Book Creator</a:t>
            </a:r>
            <a:r>
              <a:rPr lang="en-US" sz="1200" dirty="0" smtClean="0">
                <a:latin typeface="Arial"/>
                <a:cs typeface="Arial"/>
              </a:rPr>
              <a:t>:</a:t>
            </a:r>
          </a:p>
          <a:p>
            <a:pPr>
              <a:buNone/>
            </a:pPr>
            <a:r>
              <a:rPr lang="en-US" sz="1200" u="sng" dirty="0" smtClean="0">
                <a:latin typeface="Arial"/>
                <a:cs typeface="Arial"/>
                <a:hlinkClick r:id="rId4"/>
              </a:rPr>
              <a:t>https://itunes.apple.com/us/app/book-creator-for-</a:t>
            </a:r>
            <a:endParaRPr lang="en-US" sz="1200" dirty="0" smtClean="0">
              <a:latin typeface="Arial"/>
              <a:cs typeface="Arial"/>
            </a:endParaRPr>
          </a:p>
          <a:p>
            <a:pPr>
              <a:buNone/>
            </a:pPr>
            <a:r>
              <a:rPr lang="en-US" sz="1200" dirty="0" smtClean="0">
                <a:latin typeface="Arial"/>
                <a:cs typeface="Arial"/>
              </a:rPr>
              <a:t>ipad/id442378070?mt=8</a:t>
            </a:r>
          </a:p>
          <a:p>
            <a:pPr>
              <a:buNone/>
            </a:pPr>
            <a:r>
              <a:rPr lang="en-US" sz="1200" i="1" dirty="0" err="1" smtClean="0">
                <a:latin typeface="Arial"/>
                <a:cs typeface="Arial"/>
              </a:rPr>
              <a:t>Storybird</a:t>
            </a:r>
            <a:r>
              <a:rPr lang="en-US" sz="1200" dirty="0" smtClean="0">
                <a:latin typeface="Arial"/>
                <a:cs typeface="Arial"/>
              </a:rPr>
              <a:t>: </a:t>
            </a:r>
            <a:r>
              <a:rPr lang="en-US" sz="1200" dirty="0" smtClean="0">
                <a:latin typeface="Arial"/>
                <a:cs typeface="Arial"/>
                <a:hlinkClick r:id="rId5"/>
              </a:rPr>
              <a:t>http://storybird.com</a:t>
            </a:r>
            <a:endParaRPr lang="en-US" sz="1200" dirty="0" smtClean="0">
              <a:latin typeface="Arial"/>
              <a:cs typeface="Arial"/>
            </a:endParaRPr>
          </a:p>
          <a:p>
            <a:pPr>
              <a:buNone/>
            </a:pPr>
            <a:endParaRPr lang="en-US" sz="1400" b="1" dirty="0" smtClean="0">
              <a:latin typeface="Arial"/>
              <a:cs typeface="Arial"/>
            </a:endParaRPr>
          </a:p>
          <a:p>
            <a:pPr>
              <a:buFont typeface="Wingdings" charset="2"/>
              <a:buChar char="Ø"/>
            </a:pPr>
            <a:r>
              <a:rPr lang="en-US" sz="1400" b="1" dirty="0" err="1" smtClean="0">
                <a:latin typeface="Arial"/>
                <a:cs typeface="Arial"/>
              </a:rPr>
              <a:t>Infographics</a:t>
            </a:r>
            <a:r>
              <a:rPr lang="en-US" sz="1400" b="1" dirty="0" smtClean="0">
                <a:latin typeface="Arial"/>
                <a:cs typeface="Arial"/>
              </a:rPr>
              <a:t> Resources:</a:t>
            </a:r>
          </a:p>
          <a:p>
            <a:pPr>
              <a:buNone/>
            </a:pPr>
            <a:r>
              <a:rPr lang="en-US" sz="1200" dirty="0" smtClean="0">
                <a:latin typeface="Arial"/>
                <a:cs typeface="Arial"/>
              </a:rPr>
              <a:t> </a:t>
            </a:r>
          </a:p>
          <a:p>
            <a:pPr>
              <a:buNone/>
            </a:pPr>
            <a:r>
              <a:rPr lang="en-US" sz="1200" i="1" dirty="0" err="1" smtClean="0">
                <a:latin typeface="Arial"/>
                <a:cs typeface="Arial"/>
              </a:rPr>
              <a:t>Glogster</a:t>
            </a:r>
            <a:r>
              <a:rPr lang="en-US" sz="1200" dirty="0" smtClean="0">
                <a:latin typeface="Arial"/>
                <a:cs typeface="Arial"/>
              </a:rPr>
              <a:t>:</a:t>
            </a:r>
            <a:r>
              <a:rPr lang="en-US" sz="1200" u="sng" dirty="0" smtClean="0">
                <a:latin typeface="Arial"/>
                <a:cs typeface="Arial"/>
              </a:rPr>
              <a:t> </a:t>
            </a:r>
            <a:r>
              <a:rPr lang="en-US" sz="1200" u="sng" dirty="0" smtClean="0">
                <a:latin typeface="Arial"/>
                <a:cs typeface="Arial"/>
                <a:hlinkClick r:id="rId6"/>
              </a:rPr>
              <a:t>http://www.glogster.com</a:t>
            </a:r>
            <a:endParaRPr lang="en-US" sz="1200" dirty="0" smtClean="0">
              <a:latin typeface="Arial"/>
              <a:cs typeface="Arial"/>
            </a:endParaRPr>
          </a:p>
          <a:p>
            <a:pPr>
              <a:buNone/>
            </a:pPr>
            <a:r>
              <a:rPr lang="en-US" sz="1200" u="sng" dirty="0" err="1" smtClean="0">
                <a:latin typeface="Arial"/>
                <a:cs typeface="Arial"/>
              </a:rPr>
              <a:t>Infographics</a:t>
            </a:r>
            <a:r>
              <a:rPr lang="en-US" sz="1200" u="sng" dirty="0" smtClean="0">
                <a:latin typeface="Arial"/>
                <a:cs typeface="Arial"/>
              </a:rPr>
              <a:t> Resources from Kathy Schrock’s </a:t>
            </a:r>
            <a:r>
              <a:rPr lang="en-US" sz="1200" i="1" u="sng" dirty="0" smtClean="0">
                <a:latin typeface="Arial"/>
                <a:cs typeface="Arial"/>
              </a:rPr>
              <a:t>Guide to </a:t>
            </a:r>
          </a:p>
          <a:p>
            <a:pPr>
              <a:buNone/>
            </a:pPr>
            <a:r>
              <a:rPr lang="en-US" sz="1200" i="1" u="sng" dirty="0" smtClean="0">
                <a:latin typeface="Arial"/>
                <a:cs typeface="Arial"/>
              </a:rPr>
              <a:t>Everything</a:t>
            </a:r>
            <a:r>
              <a:rPr lang="en-US" sz="1200" u="sng" dirty="0" smtClean="0">
                <a:latin typeface="Arial"/>
                <a:cs typeface="Arial"/>
              </a:rPr>
              <a:t>: </a:t>
            </a:r>
          </a:p>
          <a:p>
            <a:pPr>
              <a:buNone/>
            </a:pPr>
            <a:r>
              <a:rPr lang="en-US" sz="1200" u="sng" dirty="0" smtClean="0">
                <a:latin typeface="Arial"/>
                <a:cs typeface="Arial"/>
                <a:hlinkClick r:id="rId7"/>
              </a:rPr>
              <a:t>http://www.schrockguide.net/infographics-as-an-</a:t>
            </a:r>
          </a:p>
          <a:p>
            <a:pPr>
              <a:buNone/>
            </a:pPr>
            <a:r>
              <a:rPr lang="en-US" sz="1200" u="sng" dirty="0" smtClean="0">
                <a:latin typeface="Arial"/>
                <a:cs typeface="Arial"/>
                <a:hlinkClick r:id="rId7"/>
              </a:rPr>
              <a:t>assessment.html</a:t>
            </a:r>
            <a:endParaRPr lang="en-US" sz="1200" dirty="0" smtClean="0">
              <a:latin typeface="Arial"/>
              <a:cs typeface="Arial"/>
            </a:endParaRPr>
          </a:p>
          <a:p>
            <a:pPr>
              <a:buNone/>
            </a:pPr>
            <a:endParaRPr lang="en-US" sz="1200" dirty="0" smtClean="0">
              <a:latin typeface="Arial"/>
              <a:cs typeface="Arial"/>
            </a:endParaRPr>
          </a:p>
          <a:p>
            <a:pPr>
              <a:buNone/>
            </a:pPr>
            <a:r>
              <a:rPr lang="en-US" sz="1200" dirty="0" smtClean="0">
                <a:latin typeface="Arial"/>
                <a:cs typeface="Arial"/>
              </a:rPr>
              <a:t> </a:t>
            </a:r>
            <a:endParaRPr lang="en-US" sz="1200" dirty="0">
              <a:latin typeface="Arial"/>
              <a:cs typeface="Arial"/>
            </a:endParaRPr>
          </a:p>
        </p:txBody>
      </p:sp>
      <p:sp>
        <p:nvSpPr>
          <p:cNvPr id="4" name="Content Placeholder 3"/>
          <p:cNvSpPr>
            <a:spLocks noGrp="1"/>
          </p:cNvSpPr>
          <p:nvPr>
            <p:ph sz="half" idx="2"/>
          </p:nvPr>
        </p:nvSpPr>
        <p:spPr>
          <a:xfrm>
            <a:off x="4648200" y="1193800"/>
            <a:ext cx="4038600" cy="5664200"/>
          </a:xfrm>
        </p:spPr>
        <p:txBody>
          <a:bodyPr/>
          <a:lstStyle/>
          <a:p>
            <a:pPr>
              <a:buFont typeface="Wingdings" charset="2"/>
              <a:buChar char="Ø"/>
            </a:pPr>
            <a:r>
              <a:rPr lang="en-US" sz="1400" b="1" dirty="0" err="1" smtClean="0">
                <a:latin typeface="Arial"/>
                <a:cs typeface="Arial"/>
              </a:rPr>
              <a:t>Screencasting</a:t>
            </a:r>
            <a:r>
              <a:rPr lang="en-US" sz="1400" b="1" dirty="0" smtClean="0">
                <a:latin typeface="Arial"/>
                <a:cs typeface="Arial"/>
              </a:rPr>
              <a:t> Resources:</a:t>
            </a:r>
          </a:p>
          <a:p>
            <a:pPr>
              <a:buNone/>
            </a:pPr>
            <a:r>
              <a:rPr lang="en-US" sz="1200" dirty="0" smtClean="0"/>
              <a:t> </a:t>
            </a:r>
          </a:p>
          <a:p>
            <a:pPr>
              <a:buNone/>
            </a:pPr>
            <a:r>
              <a:rPr lang="en-US" sz="1200" dirty="0" smtClean="0">
                <a:latin typeface="Arial"/>
                <a:cs typeface="Arial"/>
              </a:rPr>
              <a:t>From </a:t>
            </a:r>
            <a:r>
              <a:rPr lang="en-US" sz="1200" i="1" dirty="0" err="1" smtClean="0">
                <a:latin typeface="Arial"/>
                <a:cs typeface="Arial"/>
              </a:rPr>
              <a:t>TechSmith</a:t>
            </a:r>
            <a:r>
              <a:rPr lang="en-US" sz="1200" dirty="0" smtClean="0">
                <a:latin typeface="Arial"/>
                <a:cs typeface="Arial"/>
              </a:rPr>
              <a:t>: </a:t>
            </a:r>
            <a:r>
              <a:rPr lang="en-US" sz="1200" u="sng" dirty="0" smtClean="0">
                <a:latin typeface="Arial"/>
                <a:cs typeface="Arial"/>
                <a:hlinkClick r:id="rId8"/>
              </a:rPr>
              <a:t>http://www.techsmith.com</a:t>
            </a:r>
            <a:endParaRPr lang="en-US" sz="1200" dirty="0" smtClean="0">
              <a:latin typeface="Arial"/>
              <a:cs typeface="Arial"/>
            </a:endParaRPr>
          </a:p>
          <a:p>
            <a:pPr>
              <a:buNone/>
            </a:pPr>
            <a:r>
              <a:rPr lang="en-US" sz="1200" i="1" dirty="0" err="1" smtClean="0">
                <a:latin typeface="Arial"/>
                <a:cs typeface="Arial"/>
              </a:rPr>
              <a:t>Snagit</a:t>
            </a:r>
            <a:r>
              <a:rPr lang="en-US" sz="1200" dirty="0" smtClean="0">
                <a:latin typeface="Arial"/>
                <a:cs typeface="Arial"/>
              </a:rPr>
              <a:t>: </a:t>
            </a:r>
          </a:p>
          <a:p>
            <a:pPr>
              <a:buNone/>
            </a:pPr>
            <a:r>
              <a:rPr lang="en-US" sz="1200" u="sng" dirty="0" smtClean="0">
                <a:latin typeface="Arial"/>
                <a:cs typeface="Arial"/>
                <a:hlinkClick r:id="rId9"/>
              </a:rPr>
              <a:t>http://www.techsmith.com/snagit.html?</a:t>
            </a:r>
          </a:p>
          <a:p>
            <a:pPr>
              <a:buNone/>
            </a:pPr>
            <a:r>
              <a:rPr lang="en-US" sz="1200" u="sng" dirty="0" smtClean="0">
                <a:latin typeface="Arial"/>
                <a:cs typeface="Arial"/>
                <a:hlinkClick r:id="rId9"/>
              </a:rPr>
              <a:t>gclid=CIPFjJfSirwCFeYWMgodxSoAAQ</a:t>
            </a:r>
            <a:endParaRPr lang="en-US" sz="1200" dirty="0" smtClean="0">
              <a:latin typeface="Arial"/>
              <a:cs typeface="Arial"/>
            </a:endParaRPr>
          </a:p>
          <a:p>
            <a:pPr>
              <a:buNone/>
            </a:pPr>
            <a:r>
              <a:rPr lang="en-US" sz="1200" i="1" dirty="0" err="1" smtClean="0">
                <a:latin typeface="Arial"/>
                <a:cs typeface="Arial"/>
              </a:rPr>
              <a:t>Camtasia</a:t>
            </a:r>
            <a:r>
              <a:rPr lang="en-US" sz="1200" i="1" dirty="0" smtClean="0">
                <a:latin typeface="Arial"/>
                <a:cs typeface="Arial"/>
              </a:rPr>
              <a:t> Studio</a:t>
            </a:r>
            <a:r>
              <a:rPr lang="en-US" sz="1200" dirty="0" smtClean="0">
                <a:latin typeface="Arial"/>
                <a:cs typeface="Arial"/>
              </a:rPr>
              <a:t>: </a:t>
            </a:r>
          </a:p>
          <a:p>
            <a:pPr>
              <a:buNone/>
            </a:pPr>
            <a:r>
              <a:rPr lang="en-US" sz="1200" u="sng" dirty="0" smtClean="0">
                <a:latin typeface="Arial"/>
                <a:cs typeface="Arial"/>
                <a:hlinkClick r:id="rId10"/>
              </a:rPr>
              <a:t>http://www.techsmith.com/camtasia.html</a:t>
            </a:r>
            <a:endParaRPr lang="en-US" sz="1200" dirty="0" smtClean="0">
              <a:latin typeface="Arial"/>
              <a:cs typeface="Arial"/>
            </a:endParaRPr>
          </a:p>
          <a:p>
            <a:pPr>
              <a:buNone/>
            </a:pPr>
            <a:r>
              <a:rPr lang="en-US" sz="1200" i="1" dirty="0" smtClean="0">
                <a:latin typeface="Arial"/>
                <a:cs typeface="Arial"/>
              </a:rPr>
              <a:t>Jing</a:t>
            </a:r>
            <a:r>
              <a:rPr lang="en-US" sz="1200" dirty="0" smtClean="0">
                <a:latin typeface="Arial"/>
                <a:cs typeface="Arial"/>
              </a:rPr>
              <a:t>: </a:t>
            </a:r>
            <a:r>
              <a:rPr lang="en-US" sz="1200" u="sng" dirty="0" smtClean="0">
                <a:latin typeface="Arial"/>
                <a:cs typeface="Arial"/>
                <a:hlinkClick r:id="rId11"/>
              </a:rPr>
              <a:t>http://www.techsmith.com/jing.html</a:t>
            </a:r>
            <a:endParaRPr lang="en-US" sz="1200" dirty="0" smtClean="0">
              <a:latin typeface="Arial"/>
              <a:cs typeface="Arial"/>
            </a:endParaRPr>
          </a:p>
          <a:p>
            <a:pPr>
              <a:buNone/>
            </a:pPr>
            <a:r>
              <a:rPr lang="en-US" sz="1200" i="1" dirty="0" err="1" smtClean="0">
                <a:latin typeface="Arial"/>
                <a:cs typeface="Arial"/>
              </a:rPr>
              <a:t>Screencast.com</a:t>
            </a:r>
            <a:r>
              <a:rPr lang="en-US" sz="1200" dirty="0" smtClean="0">
                <a:latin typeface="Arial"/>
                <a:cs typeface="Arial"/>
              </a:rPr>
              <a:t>: </a:t>
            </a:r>
            <a:r>
              <a:rPr lang="en-US" sz="1200" u="sng" dirty="0" smtClean="0">
                <a:latin typeface="Arial"/>
                <a:cs typeface="Arial"/>
                <a:hlinkClick r:id="rId12"/>
              </a:rPr>
              <a:t>www.screencast.com</a:t>
            </a:r>
            <a:endParaRPr lang="en-US" sz="1200" dirty="0" smtClean="0">
              <a:latin typeface="Arial"/>
              <a:cs typeface="Arial"/>
            </a:endParaRPr>
          </a:p>
          <a:p>
            <a:pPr>
              <a:buNone/>
            </a:pPr>
            <a:r>
              <a:rPr lang="en-US" sz="1200" i="1" dirty="0" err="1" smtClean="0">
                <a:latin typeface="Arial"/>
                <a:cs typeface="Arial"/>
              </a:rPr>
              <a:t>WeVideo</a:t>
            </a:r>
            <a:r>
              <a:rPr lang="en-US" sz="1200" dirty="0" smtClean="0">
                <a:latin typeface="Arial"/>
                <a:cs typeface="Arial"/>
              </a:rPr>
              <a:t>: </a:t>
            </a:r>
            <a:r>
              <a:rPr lang="en-US" sz="1200" u="sng" dirty="0" smtClean="0">
                <a:latin typeface="Arial"/>
                <a:cs typeface="Arial"/>
                <a:hlinkClick r:id="rId13"/>
              </a:rPr>
              <a:t>http://www.wevideo.com</a:t>
            </a:r>
            <a:endParaRPr lang="en-US" sz="1200" dirty="0" smtClean="0">
              <a:latin typeface="Arial"/>
              <a:cs typeface="Arial"/>
            </a:endParaRPr>
          </a:p>
          <a:p>
            <a:pPr>
              <a:buNone/>
            </a:pPr>
            <a:r>
              <a:rPr lang="en-US" sz="1200" i="1" dirty="0" err="1" smtClean="0">
                <a:latin typeface="Arial"/>
                <a:cs typeface="Arial"/>
              </a:rPr>
              <a:t>Animoto</a:t>
            </a:r>
            <a:r>
              <a:rPr lang="en-US" sz="1200" dirty="0" smtClean="0">
                <a:latin typeface="Arial"/>
                <a:cs typeface="Arial"/>
              </a:rPr>
              <a:t>: </a:t>
            </a:r>
            <a:r>
              <a:rPr lang="en-US" sz="1200" u="sng" dirty="0" smtClean="0">
                <a:latin typeface="Arial"/>
                <a:cs typeface="Arial"/>
                <a:hlinkClick r:id="rId14"/>
              </a:rPr>
              <a:t>http://www.animoto.com</a:t>
            </a:r>
            <a:endParaRPr lang="en-US" sz="1200" dirty="0" smtClean="0">
              <a:latin typeface="Arial"/>
              <a:cs typeface="Arial"/>
            </a:endParaRPr>
          </a:p>
          <a:p>
            <a:pPr>
              <a:buNone/>
            </a:pPr>
            <a:r>
              <a:rPr lang="en-US" sz="1200" i="1" dirty="0" smtClean="0">
                <a:latin typeface="Arial"/>
                <a:cs typeface="Arial"/>
              </a:rPr>
              <a:t>Screener</a:t>
            </a:r>
            <a:r>
              <a:rPr lang="en-US" sz="1200" dirty="0" smtClean="0">
                <a:latin typeface="Arial"/>
                <a:cs typeface="Arial"/>
              </a:rPr>
              <a:t>: </a:t>
            </a:r>
            <a:r>
              <a:rPr lang="en-US" sz="1200" u="sng" dirty="0" smtClean="0">
                <a:latin typeface="Arial"/>
                <a:cs typeface="Arial"/>
                <a:hlinkClick r:id="rId15"/>
              </a:rPr>
              <a:t>http://www.screenr.com</a:t>
            </a:r>
            <a:endParaRPr lang="en-US" sz="1200" dirty="0" smtClean="0">
              <a:latin typeface="Arial"/>
              <a:cs typeface="Arial"/>
            </a:endParaRPr>
          </a:p>
          <a:p>
            <a:pPr>
              <a:buNone/>
            </a:pPr>
            <a:r>
              <a:rPr lang="en-US" sz="1200" i="1" dirty="0" err="1" smtClean="0">
                <a:latin typeface="Arial"/>
                <a:cs typeface="Arial"/>
              </a:rPr>
              <a:t>Videolicious</a:t>
            </a:r>
            <a:r>
              <a:rPr lang="en-US" sz="1200" dirty="0" smtClean="0">
                <a:latin typeface="Arial"/>
                <a:cs typeface="Arial"/>
              </a:rPr>
              <a:t>: </a:t>
            </a:r>
          </a:p>
          <a:p>
            <a:pPr>
              <a:buNone/>
            </a:pPr>
            <a:r>
              <a:rPr lang="en-US" sz="1200" u="sng" dirty="0" smtClean="0">
                <a:latin typeface="Arial"/>
                <a:cs typeface="Arial"/>
                <a:hlinkClick r:id="rId16"/>
              </a:rPr>
              <a:t>https://itunes.apple.com/us/app/videolicious/</a:t>
            </a:r>
          </a:p>
          <a:p>
            <a:pPr>
              <a:buNone/>
            </a:pPr>
            <a:r>
              <a:rPr lang="en-US" sz="1200" u="sng" dirty="0" smtClean="0">
                <a:latin typeface="Arial"/>
                <a:cs typeface="Arial"/>
                <a:hlinkClick r:id="rId16"/>
              </a:rPr>
              <a:t>id400853498?mt=8</a:t>
            </a:r>
            <a:endParaRPr lang="en-US" sz="1200" dirty="0" smtClean="0">
              <a:latin typeface="Arial"/>
              <a:cs typeface="Arial"/>
            </a:endParaRPr>
          </a:p>
          <a:p>
            <a:pPr>
              <a:buNone/>
            </a:pPr>
            <a:r>
              <a:rPr lang="en-US" sz="1200" i="1" dirty="0" smtClean="0">
                <a:latin typeface="Arial"/>
                <a:cs typeface="Arial"/>
              </a:rPr>
              <a:t>QuickTime Player</a:t>
            </a:r>
            <a:r>
              <a:rPr lang="en-US" sz="1200" dirty="0" smtClean="0">
                <a:latin typeface="Arial"/>
                <a:cs typeface="Arial"/>
              </a:rPr>
              <a:t>: </a:t>
            </a:r>
          </a:p>
          <a:p>
            <a:pPr>
              <a:buNone/>
            </a:pPr>
            <a:r>
              <a:rPr lang="en-US" sz="1200" u="sng" dirty="0" smtClean="0">
                <a:latin typeface="Arial"/>
                <a:cs typeface="Arial"/>
                <a:hlinkClick r:id="rId17"/>
              </a:rPr>
              <a:t>http://www.apple.com/quicktime/download</a:t>
            </a:r>
            <a:endParaRPr lang="en-US" sz="1200" dirty="0" smtClean="0">
              <a:latin typeface="Arial"/>
              <a:cs typeface="Arial"/>
            </a:endParaRPr>
          </a:p>
          <a:p>
            <a:pPr>
              <a:buNone/>
            </a:pPr>
            <a:r>
              <a:rPr lang="en-US" sz="1200" dirty="0" err="1" smtClean="0">
                <a:latin typeface="Arial"/>
                <a:cs typeface="Arial"/>
              </a:rPr>
              <a:t>Screencasting</a:t>
            </a:r>
            <a:r>
              <a:rPr lang="en-US" sz="1200" dirty="0" smtClean="0">
                <a:latin typeface="Arial"/>
                <a:cs typeface="Arial"/>
              </a:rPr>
              <a:t> Resources from Kathy Schrock’s </a:t>
            </a:r>
            <a:r>
              <a:rPr lang="en-US" sz="1200" i="1" dirty="0" smtClean="0">
                <a:latin typeface="Arial"/>
                <a:cs typeface="Arial"/>
              </a:rPr>
              <a:t>Guide to </a:t>
            </a:r>
          </a:p>
          <a:p>
            <a:pPr>
              <a:buNone/>
            </a:pPr>
            <a:r>
              <a:rPr lang="en-US" sz="1200" i="1" dirty="0" smtClean="0">
                <a:latin typeface="Arial"/>
                <a:cs typeface="Arial"/>
              </a:rPr>
              <a:t>Everything</a:t>
            </a:r>
            <a:r>
              <a:rPr lang="en-US" sz="1200" dirty="0" smtClean="0">
                <a:latin typeface="Arial"/>
                <a:cs typeface="Arial"/>
              </a:rPr>
              <a:t>:</a:t>
            </a:r>
          </a:p>
          <a:p>
            <a:pPr>
              <a:buNone/>
            </a:pPr>
            <a:r>
              <a:rPr lang="en-US" sz="1200" u="sng" dirty="0" smtClean="0">
                <a:latin typeface="Arial"/>
                <a:cs typeface="Arial"/>
                <a:hlinkClick r:id="rId18"/>
              </a:rPr>
              <a:t>http://www.schrockguide.net/screencasting.html</a:t>
            </a:r>
            <a:endParaRPr lang="en-US" sz="1200" dirty="0" smtClean="0">
              <a:latin typeface="Arial"/>
              <a:cs typeface="Arial"/>
            </a:endParaRPr>
          </a:p>
          <a:p>
            <a:pPr>
              <a:buNone/>
            </a:pPr>
            <a:r>
              <a:rPr lang="en-US" sz="1200" dirty="0" smtClean="0">
                <a:latin typeface="Arial"/>
                <a:cs typeface="Arial"/>
              </a:rPr>
              <a:t>Online Video Creation Resources from Richard Byrne’s </a:t>
            </a:r>
          </a:p>
          <a:p>
            <a:pPr>
              <a:buNone/>
            </a:pPr>
            <a:r>
              <a:rPr lang="en-US" sz="1200" i="1" dirty="0" smtClean="0">
                <a:latin typeface="Arial"/>
                <a:cs typeface="Arial"/>
              </a:rPr>
              <a:t>Free Technology For Teachers</a:t>
            </a:r>
            <a:r>
              <a:rPr lang="en-US" sz="1200" dirty="0" smtClean="0">
                <a:latin typeface="Arial"/>
                <a:cs typeface="Arial"/>
              </a:rPr>
              <a:t>: </a:t>
            </a:r>
          </a:p>
          <a:p>
            <a:pPr>
              <a:buNone/>
            </a:pPr>
            <a:r>
              <a:rPr lang="en-US" sz="1200" u="sng" dirty="0" smtClean="0">
                <a:latin typeface="Arial"/>
                <a:cs typeface="Arial"/>
                <a:hlinkClick r:id="rId19"/>
              </a:rPr>
              <a:t>http://www.freetech4teachers.com/p/video-creation-</a:t>
            </a:r>
          </a:p>
          <a:p>
            <a:pPr>
              <a:buNone/>
            </a:pPr>
            <a:r>
              <a:rPr lang="en-US" sz="1200" u="sng" dirty="0" smtClean="0">
                <a:latin typeface="Arial"/>
                <a:cs typeface="Arial"/>
                <a:hlinkClick r:id="rId19"/>
              </a:rPr>
              <a:t>resources.html#.UtvWSPYo7yk</a:t>
            </a:r>
            <a:r>
              <a:rPr lang="en-US" sz="1200" dirty="0" smtClean="0">
                <a:latin typeface="Arial"/>
                <a:cs typeface="Arial"/>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Resources for Digital Storytelling with </a:t>
            </a:r>
            <a:r>
              <a:rPr lang="en-US" sz="2400" b="1" dirty="0" err="1" smtClean="0">
                <a:latin typeface="Arial"/>
                <a:cs typeface="Arial"/>
              </a:rPr>
              <a:t>iPads</a:t>
            </a:r>
            <a:r>
              <a:rPr lang="en-US" sz="2400" b="1" dirty="0" smtClean="0">
                <a:latin typeface="Arial"/>
                <a:cs typeface="Arial"/>
              </a:rPr>
              <a:t> and in the</a:t>
            </a:r>
            <a:br>
              <a:rPr lang="en-US" sz="2400" b="1" dirty="0" smtClean="0">
                <a:latin typeface="Arial"/>
                <a:cs typeface="Arial"/>
              </a:rPr>
            </a:br>
            <a:r>
              <a:rPr lang="en-US" sz="2400" b="1" dirty="0" smtClean="0">
                <a:latin typeface="Arial"/>
                <a:cs typeface="Arial"/>
              </a:rPr>
              <a:t>Music Technology Lab Pg. 3:</a:t>
            </a:r>
            <a:endParaRPr lang="en-US" sz="2400" dirty="0">
              <a:latin typeface="Arial"/>
              <a:cs typeface="Arial"/>
            </a:endParaRPr>
          </a:p>
        </p:txBody>
      </p:sp>
      <p:sp>
        <p:nvSpPr>
          <p:cNvPr id="3" name="Content Placeholder 2"/>
          <p:cNvSpPr>
            <a:spLocks noGrp="1"/>
          </p:cNvSpPr>
          <p:nvPr>
            <p:ph sz="half" idx="1"/>
          </p:nvPr>
        </p:nvSpPr>
        <p:spPr>
          <a:xfrm>
            <a:off x="457200" y="1600200"/>
            <a:ext cx="4038600" cy="5257800"/>
          </a:xfrm>
        </p:spPr>
        <p:txBody>
          <a:bodyPr/>
          <a:lstStyle/>
          <a:p>
            <a:pPr>
              <a:buFont typeface="Wingdings" charset="2"/>
              <a:buChar char="Ø"/>
            </a:pPr>
            <a:r>
              <a:rPr lang="en-US" sz="1400" b="1" dirty="0" smtClean="0">
                <a:latin typeface="Arial"/>
                <a:cs typeface="Arial"/>
              </a:rPr>
              <a:t>Student Exploration (Information Text) and Digital Literacy Resources:</a:t>
            </a:r>
          </a:p>
          <a:p>
            <a:pPr>
              <a:buNone/>
            </a:pPr>
            <a:r>
              <a:rPr lang="en-US" sz="1400" dirty="0" smtClean="0">
                <a:latin typeface="Arial"/>
                <a:cs typeface="Arial"/>
              </a:rPr>
              <a:t> </a:t>
            </a:r>
          </a:p>
          <a:p>
            <a:pPr>
              <a:buNone/>
            </a:pPr>
            <a:r>
              <a:rPr lang="en-US" sz="1200" i="1" dirty="0" smtClean="0">
                <a:latin typeface="Arial"/>
                <a:cs typeface="Arial"/>
              </a:rPr>
              <a:t>Subtext</a:t>
            </a:r>
            <a:r>
              <a:rPr lang="en-US" sz="1200" dirty="0" smtClean="0">
                <a:latin typeface="Arial"/>
                <a:cs typeface="Arial"/>
              </a:rPr>
              <a:t>: </a:t>
            </a:r>
          </a:p>
          <a:p>
            <a:pPr>
              <a:buNone/>
            </a:pPr>
            <a:r>
              <a:rPr lang="en-US" sz="1200" u="sng" dirty="0" smtClean="0">
                <a:latin typeface="Arial"/>
                <a:cs typeface="Arial"/>
                <a:hlinkClick r:id="rId2"/>
              </a:rPr>
              <a:t>https://itunes.apple.com/us/app/subtext/id457556753?</a:t>
            </a:r>
          </a:p>
          <a:p>
            <a:pPr>
              <a:buNone/>
            </a:pPr>
            <a:r>
              <a:rPr lang="en-US" sz="1200" u="sng" dirty="0" smtClean="0">
                <a:latin typeface="Arial"/>
                <a:cs typeface="Arial"/>
                <a:hlinkClick r:id="rId2"/>
              </a:rPr>
              <a:t>mt=8</a:t>
            </a:r>
            <a:endParaRPr lang="en-US" sz="1200" dirty="0" smtClean="0">
              <a:latin typeface="Arial"/>
              <a:cs typeface="Arial"/>
            </a:endParaRPr>
          </a:p>
          <a:p>
            <a:pPr>
              <a:buNone/>
            </a:pPr>
            <a:r>
              <a:rPr lang="en-US" sz="1200" i="1" dirty="0" smtClean="0">
                <a:latin typeface="Arial"/>
                <a:cs typeface="Arial"/>
              </a:rPr>
              <a:t>Spelling City</a:t>
            </a:r>
            <a:r>
              <a:rPr lang="en-US" sz="1200" dirty="0" smtClean="0">
                <a:latin typeface="Arial"/>
                <a:cs typeface="Arial"/>
              </a:rPr>
              <a:t>: </a:t>
            </a:r>
          </a:p>
          <a:p>
            <a:pPr>
              <a:buNone/>
            </a:pPr>
            <a:r>
              <a:rPr lang="en-US" sz="1200" u="sng" dirty="0" smtClean="0">
                <a:latin typeface="Arial"/>
                <a:cs typeface="Arial"/>
                <a:hlinkClick r:id="rId3"/>
              </a:rPr>
              <a:t>https://itunes.apple.com/us/app/spellingcity/</a:t>
            </a:r>
          </a:p>
          <a:p>
            <a:pPr>
              <a:buNone/>
            </a:pPr>
            <a:r>
              <a:rPr lang="en-US" sz="1200" u="sng" dirty="0" smtClean="0">
                <a:latin typeface="Arial"/>
                <a:cs typeface="Arial"/>
                <a:hlinkClick r:id="rId3"/>
              </a:rPr>
              <a:t>id538407602?mt=8</a:t>
            </a:r>
            <a:endParaRPr lang="en-US" sz="1200" dirty="0" smtClean="0">
              <a:latin typeface="Arial"/>
              <a:cs typeface="Arial"/>
            </a:endParaRPr>
          </a:p>
          <a:p>
            <a:pPr>
              <a:buNone/>
            </a:pPr>
            <a:r>
              <a:rPr lang="en-US" sz="1200" i="1" dirty="0" err="1" smtClean="0">
                <a:latin typeface="Arial"/>
                <a:cs typeface="Arial"/>
              </a:rPr>
              <a:t>BrainPop</a:t>
            </a:r>
            <a:r>
              <a:rPr lang="en-US" sz="1200" dirty="0" smtClean="0">
                <a:latin typeface="Arial"/>
                <a:cs typeface="Arial"/>
              </a:rPr>
              <a:t>: </a:t>
            </a:r>
            <a:r>
              <a:rPr lang="en-US" sz="1200" u="sng" dirty="0" smtClean="0">
                <a:latin typeface="Arial"/>
                <a:cs typeface="Arial"/>
                <a:hlinkClick r:id="rId4"/>
              </a:rPr>
              <a:t>http://www.brainpop.com</a:t>
            </a:r>
            <a:endParaRPr lang="en-US" sz="1200" dirty="0" smtClean="0">
              <a:latin typeface="Arial"/>
              <a:cs typeface="Arial"/>
            </a:endParaRPr>
          </a:p>
          <a:p>
            <a:pPr>
              <a:buNone/>
            </a:pPr>
            <a:r>
              <a:rPr lang="en-US" sz="1200" i="1" dirty="0" smtClean="0">
                <a:latin typeface="Arial"/>
                <a:cs typeface="Arial"/>
              </a:rPr>
              <a:t>Khan Academy</a:t>
            </a:r>
            <a:r>
              <a:rPr lang="en-US" sz="1200" dirty="0" smtClean="0">
                <a:latin typeface="Arial"/>
                <a:cs typeface="Arial"/>
              </a:rPr>
              <a:t>: </a:t>
            </a:r>
            <a:r>
              <a:rPr lang="en-US" sz="1200" u="sng" dirty="0" smtClean="0">
                <a:latin typeface="Arial"/>
                <a:cs typeface="Arial"/>
                <a:hlinkClick r:id="rId5"/>
              </a:rPr>
              <a:t>https://www.khanacademy.org</a:t>
            </a:r>
            <a:endParaRPr lang="en-US" sz="1200" dirty="0" smtClean="0">
              <a:latin typeface="Arial"/>
              <a:cs typeface="Arial"/>
            </a:endParaRPr>
          </a:p>
          <a:p>
            <a:pPr>
              <a:buNone/>
            </a:pPr>
            <a:r>
              <a:rPr lang="en-US" sz="1200" i="1" dirty="0" err="1" smtClean="0">
                <a:latin typeface="Arial"/>
                <a:cs typeface="Arial"/>
              </a:rPr>
              <a:t>Wonderopolis</a:t>
            </a:r>
            <a:r>
              <a:rPr lang="en-US" sz="1200" dirty="0" smtClean="0">
                <a:latin typeface="Arial"/>
                <a:cs typeface="Arial"/>
              </a:rPr>
              <a:t>: </a:t>
            </a:r>
            <a:r>
              <a:rPr lang="en-US" sz="1200" u="sng" dirty="0" smtClean="0">
                <a:latin typeface="Arial"/>
                <a:cs typeface="Arial"/>
                <a:hlinkClick r:id="rId6"/>
              </a:rPr>
              <a:t>http://wonderopolis.org</a:t>
            </a:r>
            <a:endParaRPr lang="en-US" sz="1200" dirty="0" smtClean="0">
              <a:latin typeface="Arial"/>
              <a:cs typeface="Arial"/>
            </a:endParaRPr>
          </a:p>
          <a:p>
            <a:pPr>
              <a:buNone/>
            </a:pPr>
            <a:r>
              <a:rPr lang="en-US" sz="1200" i="1" dirty="0" err="1" smtClean="0">
                <a:latin typeface="Arial"/>
                <a:cs typeface="Arial"/>
              </a:rPr>
              <a:t>KidRex</a:t>
            </a:r>
            <a:r>
              <a:rPr lang="en-US" sz="1200" dirty="0" smtClean="0">
                <a:latin typeface="Arial"/>
                <a:cs typeface="Arial"/>
              </a:rPr>
              <a:t>: </a:t>
            </a:r>
            <a:r>
              <a:rPr lang="en-US" sz="1200" u="sng" dirty="0" smtClean="0">
                <a:latin typeface="Arial"/>
                <a:cs typeface="Arial"/>
                <a:hlinkClick r:id="rId7"/>
              </a:rPr>
              <a:t>http://www.kidrex.org</a:t>
            </a:r>
            <a:endParaRPr lang="en-US" sz="1200" dirty="0" smtClean="0">
              <a:latin typeface="Arial"/>
              <a:cs typeface="Arial"/>
            </a:endParaRPr>
          </a:p>
          <a:p>
            <a:pPr>
              <a:buNone/>
            </a:pPr>
            <a:r>
              <a:rPr lang="en-US" sz="1200" i="1" dirty="0" smtClean="0">
                <a:latin typeface="Arial"/>
                <a:cs typeface="Arial"/>
              </a:rPr>
              <a:t>Rover</a:t>
            </a:r>
            <a:r>
              <a:rPr lang="en-US" sz="1200" dirty="0" smtClean="0">
                <a:latin typeface="Arial"/>
                <a:cs typeface="Arial"/>
              </a:rPr>
              <a:t>: </a:t>
            </a:r>
          </a:p>
          <a:p>
            <a:pPr>
              <a:buNone/>
            </a:pPr>
            <a:r>
              <a:rPr lang="en-US" sz="1200" u="sng" dirty="0" smtClean="0">
                <a:latin typeface="Arial"/>
                <a:cs typeface="Arial"/>
                <a:hlinkClick r:id="rId8"/>
              </a:rPr>
              <a:t>https://itunes.apple.com/us/app/rover-browser-for-</a:t>
            </a:r>
          </a:p>
          <a:p>
            <a:pPr>
              <a:buNone/>
            </a:pPr>
            <a:r>
              <a:rPr lang="en-US" sz="1200" u="sng" dirty="0" smtClean="0">
                <a:latin typeface="Arial"/>
                <a:cs typeface="Arial"/>
                <a:hlinkClick r:id="rId8"/>
              </a:rPr>
              <a:t>education/id483262612?mt=8</a:t>
            </a:r>
            <a:endParaRPr lang="en-US" sz="1200" dirty="0" smtClean="0">
              <a:latin typeface="Arial"/>
              <a:cs typeface="Arial"/>
            </a:endParaRPr>
          </a:p>
          <a:p>
            <a:pPr>
              <a:buNone/>
            </a:pPr>
            <a:r>
              <a:rPr lang="en-US" sz="1200" i="1" dirty="0" err="1" smtClean="0">
                <a:latin typeface="Arial"/>
                <a:cs typeface="Arial"/>
              </a:rPr>
              <a:t>Thinkfinity</a:t>
            </a:r>
            <a:r>
              <a:rPr lang="en-US" sz="1200" dirty="0" smtClean="0">
                <a:latin typeface="Arial"/>
                <a:cs typeface="Arial"/>
              </a:rPr>
              <a:t>: </a:t>
            </a:r>
            <a:r>
              <a:rPr lang="en-US" sz="1200" u="sng" dirty="0" smtClean="0">
                <a:latin typeface="Arial"/>
                <a:cs typeface="Arial"/>
                <a:hlinkClick r:id="rId9"/>
              </a:rPr>
              <a:t>http://www.thinkfinity.org/welcome</a:t>
            </a:r>
            <a:endParaRPr lang="en-US" sz="1200" dirty="0" smtClean="0">
              <a:latin typeface="Arial"/>
              <a:cs typeface="Arial"/>
            </a:endParaRPr>
          </a:p>
          <a:p>
            <a:pPr>
              <a:buNone/>
            </a:pPr>
            <a:r>
              <a:rPr lang="en-US" sz="1200" i="1" dirty="0" smtClean="0">
                <a:latin typeface="Arial"/>
                <a:cs typeface="Arial"/>
              </a:rPr>
              <a:t>Smithsonian Institution</a:t>
            </a:r>
            <a:r>
              <a:rPr lang="en-US" sz="1200" dirty="0" smtClean="0">
                <a:latin typeface="Arial"/>
                <a:cs typeface="Arial"/>
              </a:rPr>
              <a:t>: </a:t>
            </a:r>
            <a:r>
              <a:rPr lang="en-US" sz="1200" u="sng" dirty="0" smtClean="0">
                <a:latin typeface="Arial"/>
                <a:cs typeface="Arial"/>
                <a:hlinkClick r:id="rId10"/>
              </a:rPr>
              <a:t>http://www.si.edu</a:t>
            </a:r>
            <a:endParaRPr lang="en-US" sz="1200" dirty="0" smtClean="0">
              <a:latin typeface="Arial"/>
              <a:cs typeface="Arial"/>
            </a:endParaRPr>
          </a:p>
          <a:p>
            <a:pPr>
              <a:buNone/>
            </a:pPr>
            <a:r>
              <a:rPr lang="en-US" sz="1200" i="1" dirty="0" err="1" smtClean="0">
                <a:latin typeface="Arial"/>
                <a:cs typeface="Arial"/>
              </a:rPr>
              <a:t>Artsedge</a:t>
            </a:r>
            <a:r>
              <a:rPr lang="en-US" sz="1200" dirty="0" smtClean="0">
                <a:latin typeface="Arial"/>
                <a:cs typeface="Arial"/>
              </a:rPr>
              <a:t>: </a:t>
            </a:r>
          </a:p>
          <a:p>
            <a:pPr>
              <a:buNone/>
            </a:pPr>
            <a:r>
              <a:rPr lang="en-US" sz="1200" u="sng" dirty="0" smtClean="0">
                <a:latin typeface="Arial"/>
                <a:cs typeface="Arial"/>
                <a:hlinkClick r:id="rId11"/>
              </a:rPr>
              <a:t>https://www.google.com/search?</a:t>
            </a:r>
          </a:p>
          <a:p>
            <a:pPr>
              <a:buNone/>
            </a:pPr>
            <a:r>
              <a:rPr lang="en-US" sz="1200" u="sng" dirty="0" smtClean="0">
                <a:latin typeface="Arial"/>
                <a:cs typeface="Arial"/>
                <a:hlinkClick r:id="rId11"/>
              </a:rPr>
              <a:t>q=Artsedge&amp;ie=utf-8&amp;oe=utf-8&amp;aq=t&amp;rls=org.mozilla:en-</a:t>
            </a:r>
          </a:p>
          <a:p>
            <a:pPr>
              <a:buNone/>
            </a:pPr>
            <a:r>
              <a:rPr lang="en-US" sz="1200" u="sng" dirty="0" smtClean="0">
                <a:latin typeface="Arial"/>
                <a:cs typeface="Arial"/>
                <a:hlinkClick r:id="rId11"/>
              </a:rPr>
              <a:t>US:official&amp;client=firefox-a</a:t>
            </a:r>
            <a:endParaRPr lang="en-US" sz="1200" dirty="0" smtClean="0">
              <a:latin typeface="Arial"/>
              <a:cs typeface="Arial"/>
            </a:endParaRPr>
          </a:p>
        </p:txBody>
      </p:sp>
      <p:sp>
        <p:nvSpPr>
          <p:cNvPr id="4" name="Content Placeholder 3"/>
          <p:cNvSpPr>
            <a:spLocks noGrp="1"/>
          </p:cNvSpPr>
          <p:nvPr>
            <p:ph sz="half" idx="2"/>
          </p:nvPr>
        </p:nvSpPr>
        <p:spPr>
          <a:xfrm>
            <a:off x="4648200" y="2332037"/>
            <a:ext cx="4038600" cy="4525963"/>
          </a:xfrm>
        </p:spPr>
        <p:txBody>
          <a:bodyPr/>
          <a:lstStyle/>
          <a:p>
            <a:pPr>
              <a:buNone/>
            </a:pPr>
            <a:r>
              <a:rPr lang="en-US" sz="1200" i="1" dirty="0" err="1" smtClean="0">
                <a:latin typeface="Arial"/>
                <a:cs typeface="Arial"/>
              </a:rPr>
              <a:t>iTunesU</a:t>
            </a:r>
            <a:r>
              <a:rPr lang="en-US" sz="1200" dirty="0" smtClean="0">
                <a:latin typeface="Arial"/>
                <a:cs typeface="Arial"/>
              </a:rPr>
              <a:t>: </a:t>
            </a:r>
          </a:p>
          <a:p>
            <a:pPr>
              <a:buNone/>
            </a:pPr>
            <a:r>
              <a:rPr lang="en-US" sz="1200" u="sng" dirty="0" smtClean="0">
                <a:latin typeface="Arial"/>
                <a:cs typeface="Arial"/>
                <a:hlinkClick r:id="rId12"/>
              </a:rPr>
              <a:t>https://itunes.apple.com/us/app/itunes-u/id490217893?</a:t>
            </a:r>
          </a:p>
          <a:p>
            <a:pPr>
              <a:buNone/>
            </a:pPr>
            <a:r>
              <a:rPr lang="en-US" sz="1200" u="sng" dirty="0" smtClean="0">
                <a:latin typeface="Arial"/>
                <a:cs typeface="Arial"/>
                <a:hlinkClick r:id="rId12"/>
              </a:rPr>
              <a:t>mt=8</a:t>
            </a:r>
            <a:endParaRPr lang="en-US" sz="1200" dirty="0" smtClean="0">
              <a:latin typeface="Arial"/>
              <a:cs typeface="Arial"/>
            </a:endParaRPr>
          </a:p>
          <a:p>
            <a:pPr>
              <a:buNone/>
            </a:pPr>
            <a:r>
              <a:rPr lang="en-US" sz="1200" i="1" dirty="0" smtClean="0">
                <a:latin typeface="Arial"/>
                <a:cs typeface="Arial"/>
              </a:rPr>
              <a:t>Son Of Citation Machine</a:t>
            </a:r>
            <a:r>
              <a:rPr lang="en-US" sz="1200" dirty="0" smtClean="0">
                <a:latin typeface="Arial"/>
                <a:cs typeface="Arial"/>
              </a:rPr>
              <a:t>: </a:t>
            </a:r>
          </a:p>
          <a:p>
            <a:pPr>
              <a:buNone/>
            </a:pPr>
            <a:r>
              <a:rPr lang="en-US" sz="1200" u="sng" dirty="0" smtClean="0">
                <a:latin typeface="Arial"/>
                <a:cs typeface="Arial"/>
                <a:hlinkClick r:id="rId13"/>
              </a:rPr>
              <a:t>http://citationmachine.net/index2.php</a:t>
            </a:r>
            <a:endParaRPr lang="en-US" sz="1200" dirty="0" smtClean="0">
              <a:latin typeface="Arial"/>
              <a:cs typeface="Arial"/>
            </a:endParaRPr>
          </a:p>
          <a:p>
            <a:pPr>
              <a:buNone/>
            </a:pPr>
            <a:r>
              <a:rPr lang="en-US" sz="1200" dirty="0" smtClean="0">
                <a:latin typeface="Arial"/>
                <a:cs typeface="Arial"/>
              </a:rPr>
              <a:t>Digital Literacy Resources from Kathy </a:t>
            </a:r>
            <a:r>
              <a:rPr lang="en-US" sz="1200" dirty="0" err="1" smtClean="0">
                <a:latin typeface="Arial"/>
                <a:cs typeface="Arial"/>
              </a:rPr>
              <a:t>Schrocks’s</a:t>
            </a:r>
            <a:r>
              <a:rPr lang="en-US" sz="1200" dirty="0" smtClean="0">
                <a:latin typeface="Arial"/>
                <a:cs typeface="Arial"/>
              </a:rPr>
              <a:t> </a:t>
            </a:r>
            <a:r>
              <a:rPr lang="en-US" sz="1200" i="1" dirty="0" smtClean="0">
                <a:latin typeface="Arial"/>
                <a:cs typeface="Arial"/>
              </a:rPr>
              <a:t>Guide </a:t>
            </a:r>
          </a:p>
          <a:p>
            <a:pPr>
              <a:buNone/>
            </a:pPr>
            <a:r>
              <a:rPr lang="en-US" sz="1200" i="1" dirty="0" smtClean="0">
                <a:latin typeface="Arial"/>
                <a:cs typeface="Arial"/>
              </a:rPr>
              <a:t>to Everything</a:t>
            </a:r>
            <a:r>
              <a:rPr lang="en-US" sz="1200" dirty="0" smtClean="0">
                <a:latin typeface="Arial"/>
                <a:cs typeface="Arial"/>
              </a:rPr>
              <a:t>:</a:t>
            </a:r>
          </a:p>
          <a:p>
            <a:pPr>
              <a:buNone/>
            </a:pPr>
            <a:r>
              <a:rPr lang="en-US" sz="1200" u="sng" dirty="0" smtClean="0">
                <a:latin typeface="Arial"/>
                <a:cs typeface="Arial"/>
                <a:hlinkClick r:id="rId14"/>
              </a:rPr>
              <a:t>http://www.schrockguide.net/literacy-in-the-digital-</a:t>
            </a:r>
          </a:p>
          <a:p>
            <a:pPr>
              <a:buNone/>
            </a:pPr>
            <a:r>
              <a:rPr lang="en-US" sz="1200" u="sng" dirty="0" smtClean="0">
                <a:latin typeface="Arial"/>
                <a:cs typeface="Arial"/>
                <a:hlinkClick r:id="rId14"/>
              </a:rPr>
              <a:t>age.html</a:t>
            </a:r>
            <a:endParaRPr lang="en-US" sz="1200" dirty="0" smtClean="0">
              <a:latin typeface="Arial"/>
              <a:cs typeface="Arial"/>
            </a:endParaRPr>
          </a:p>
          <a:p>
            <a:pPr>
              <a:buNone/>
            </a:pPr>
            <a:r>
              <a:rPr lang="en-US" sz="1200" i="1" dirty="0" smtClean="0">
                <a:latin typeface="Arial"/>
                <a:cs typeface="Arial"/>
              </a:rPr>
              <a:t>DSO Kids</a:t>
            </a:r>
            <a:r>
              <a:rPr lang="en-US" sz="1200" dirty="0" smtClean="0">
                <a:latin typeface="Arial"/>
                <a:cs typeface="Arial"/>
              </a:rPr>
              <a:t>: </a:t>
            </a:r>
            <a:r>
              <a:rPr lang="en-US" sz="1200" u="sng" dirty="0" smtClean="0">
                <a:latin typeface="Arial"/>
                <a:cs typeface="Arial"/>
                <a:hlinkClick r:id="rId15"/>
              </a:rPr>
              <a:t>http://www.dsokids.com</a:t>
            </a:r>
            <a:endParaRPr lang="en-US" sz="1200" dirty="0" smtClean="0">
              <a:latin typeface="Arial"/>
              <a:cs typeface="Arial"/>
            </a:endParaRPr>
          </a:p>
          <a:p>
            <a:pPr>
              <a:buNone/>
            </a:pPr>
            <a:r>
              <a:rPr lang="en-US" sz="1200" i="1" dirty="0" err="1" smtClean="0">
                <a:latin typeface="Arial"/>
                <a:cs typeface="Arial"/>
              </a:rPr>
              <a:t>NYPhil</a:t>
            </a:r>
            <a:r>
              <a:rPr lang="en-US" sz="1200" i="1" dirty="0" smtClean="0">
                <a:latin typeface="Arial"/>
                <a:cs typeface="Arial"/>
              </a:rPr>
              <a:t> </a:t>
            </a:r>
            <a:r>
              <a:rPr lang="en-US" sz="1200" i="1" dirty="0" err="1" smtClean="0">
                <a:latin typeface="Arial"/>
                <a:cs typeface="Arial"/>
              </a:rPr>
              <a:t>Kidzone</a:t>
            </a:r>
            <a:r>
              <a:rPr lang="en-US" sz="1200" dirty="0" smtClean="0">
                <a:latin typeface="Arial"/>
                <a:cs typeface="Arial"/>
              </a:rPr>
              <a:t>: </a:t>
            </a:r>
            <a:r>
              <a:rPr lang="en-US" sz="1200" u="sng" dirty="0" smtClean="0">
                <a:latin typeface="Arial"/>
                <a:cs typeface="Arial"/>
                <a:hlinkClick r:id="rId16"/>
              </a:rPr>
              <a:t>http://www.nyphilkids.org</a:t>
            </a:r>
            <a:r>
              <a:rPr lang="en-US" sz="1200" dirty="0" smtClean="0">
                <a:latin typeface="Arial"/>
                <a:cs typeface="Arial"/>
              </a:rPr>
              <a:t> </a:t>
            </a:r>
          </a:p>
          <a:p>
            <a:pPr>
              <a:buNone/>
            </a:pPr>
            <a:endParaRPr lang="en-US" sz="12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Resources for Digital Storytelling with </a:t>
            </a:r>
            <a:r>
              <a:rPr lang="en-US" sz="2400" b="1" dirty="0" err="1" smtClean="0">
                <a:latin typeface="Arial"/>
                <a:cs typeface="Arial"/>
              </a:rPr>
              <a:t>iPads</a:t>
            </a:r>
            <a:r>
              <a:rPr lang="en-US" sz="2400" b="1" dirty="0" smtClean="0">
                <a:latin typeface="Arial"/>
                <a:cs typeface="Arial"/>
              </a:rPr>
              <a:t> and in the</a:t>
            </a:r>
            <a:br>
              <a:rPr lang="en-US" sz="2400" b="1" dirty="0" smtClean="0">
                <a:latin typeface="Arial"/>
                <a:cs typeface="Arial"/>
              </a:rPr>
            </a:br>
            <a:r>
              <a:rPr lang="en-US" sz="2400" b="1" dirty="0" smtClean="0">
                <a:latin typeface="Arial"/>
                <a:cs typeface="Arial"/>
              </a:rPr>
              <a:t>Music Technology Lab Pg. 4:</a:t>
            </a:r>
            <a:endParaRPr lang="en-US" sz="2400" dirty="0">
              <a:latin typeface="Arial"/>
              <a:cs typeface="Arial"/>
            </a:endParaRPr>
          </a:p>
        </p:txBody>
      </p:sp>
      <p:sp>
        <p:nvSpPr>
          <p:cNvPr id="3" name="Content Placeholder 2"/>
          <p:cNvSpPr>
            <a:spLocks noGrp="1"/>
          </p:cNvSpPr>
          <p:nvPr>
            <p:ph sz="half" idx="1"/>
          </p:nvPr>
        </p:nvSpPr>
        <p:spPr>
          <a:xfrm>
            <a:off x="457200" y="1600200"/>
            <a:ext cx="4038600" cy="5257800"/>
          </a:xfrm>
        </p:spPr>
        <p:txBody>
          <a:bodyPr/>
          <a:lstStyle/>
          <a:p>
            <a:pPr>
              <a:buFont typeface="Wingdings" charset="2"/>
              <a:buChar char="Ø"/>
            </a:pPr>
            <a:r>
              <a:rPr lang="en-US" sz="1400" b="1" dirty="0" smtClean="0">
                <a:latin typeface="Arial"/>
                <a:cs typeface="Arial"/>
              </a:rPr>
              <a:t>Producing and Editing Music Compositions for Digital Storytelling Resources:</a:t>
            </a:r>
          </a:p>
          <a:p>
            <a:pPr>
              <a:buNone/>
            </a:pPr>
            <a:r>
              <a:rPr lang="en-US" sz="1200" dirty="0" smtClean="0">
                <a:latin typeface="Arial"/>
                <a:cs typeface="Arial"/>
              </a:rPr>
              <a:t> </a:t>
            </a:r>
          </a:p>
          <a:p>
            <a:pPr>
              <a:buNone/>
            </a:pPr>
            <a:r>
              <a:rPr lang="en-US" sz="1200" i="1" dirty="0" err="1" smtClean="0">
                <a:latin typeface="Arial"/>
                <a:cs typeface="Arial"/>
              </a:rPr>
              <a:t>Noteflight</a:t>
            </a:r>
            <a:r>
              <a:rPr lang="en-US" sz="1200" dirty="0" smtClean="0">
                <a:latin typeface="Arial"/>
                <a:cs typeface="Arial"/>
              </a:rPr>
              <a:t>: </a:t>
            </a:r>
            <a:r>
              <a:rPr lang="en-US" sz="1200" u="sng" dirty="0" smtClean="0">
                <a:latin typeface="Arial"/>
                <a:cs typeface="Arial"/>
                <a:hlinkClick r:id="rId2"/>
              </a:rPr>
              <a:t>http://www.noteflight.com</a:t>
            </a:r>
            <a:endParaRPr lang="en-US" sz="1200" dirty="0" smtClean="0">
              <a:latin typeface="Arial"/>
              <a:cs typeface="Arial"/>
            </a:endParaRPr>
          </a:p>
          <a:p>
            <a:pPr>
              <a:buNone/>
            </a:pPr>
            <a:r>
              <a:rPr lang="en-US" sz="1200" dirty="0" smtClean="0">
                <a:latin typeface="Arial"/>
                <a:cs typeface="Arial"/>
              </a:rPr>
              <a:t>Syncing Web Video With </a:t>
            </a:r>
            <a:r>
              <a:rPr lang="en-US" sz="1200" i="1" dirty="0" err="1" smtClean="0">
                <a:latin typeface="Arial"/>
                <a:cs typeface="Arial"/>
              </a:rPr>
              <a:t>Noteflight</a:t>
            </a:r>
            <a:r>
              <a:rPr lang="en-US" sz="1200" dirty="0" smtClean="0">
                <a:latin typeface="Arial"/>
                <a:cs typeface="Arial"/>
              </a:rPr>
              <a:t> Tutorial: </a:t>
            </a:r>
          </a:p>
          <a:p>
            <a:pPr>
              <a:buNone/>
            </a:pPr>
            <a:r>
              <a:rPr lang="en-US" sz="1200" u="sng" dirty="0" smtClean="0">
                <a:latin typeface="Arial"/>
                <a:cs typeface="Arial"/>
                <a:hlinkClick r:id="rId3"/>
              </a:rPr>
              <a:t>http://www.noteflight.com/guide#synchronizingMedia</a:t>
            </a:r>
            <a:endParaRPr lang="en-US" sz="1200" dirty="0" smtClean="0">
              <a:latin typeface="Arial"/>
              <a:cs typeface="Arial"/>
            </a:endParaRPr>
          </a:p>
          <a:p>
            <a:pPr>
              <a:buNone/>
            </a:pPr>
            <a:r>
              <a:rPr lang="en-US" sz="1200" i="1" dirty="0" smtClean="0">
                <a:latin typeface="Arial"/>
                <a:cs typeface="Arial"/>
              </a:rPr>
              <a:t>Inside Music</a:t>
            </a:r>
            <a:r>
              <a:rPr lang="en-US" sz="1200" dirty="0" smtClean="0">
                <a:latin typeface="Arial"/>
                <a:cs typeface="Arial"/>
              </a:rPr>
              <a:t>: </a:t>
            </a:r>
          </a:p>
          <a:p>
            <a:pPr>
              <a:buNone/>
            </a:pPr>
            <a:r>
              <a:rPr lang="en-US" sz="1200" u="sng" dirty="0" smtClean="0">
                <a:latin typeface="Arial"/>
                <a:cs typeface="Arial"/>
                <a:hlinkClick r:id="rId4"/>
              </a:rPr>
              <a:t>https://www.myinsidemusic.comhttp://</a:t>
            </a:r>
            <a:endParaRPr lang="en-US" sz="1200" u="sng" dirty="0" smtClean="0">
              <a:latin typeface="Arial"/>
              <a:cs typeface="Arial"/>
              <a:hlinkClick r:id="rId5"/>
            </a:endParaRPr>
          </a:p>
          <a:p>
            <a:pPr>
              <a:buNone/>
            </a:pPr>
            <a:r>
              <a:rPr lang="en-US" sz="1200" u="sng" dirty="0" smtClean="0">
                <a:latin typeface="Arial"/>
                <a:cs typeface="Arial"/>
                <a:hlinkClick r:id="rId5"/>
              </a:rPr>
              <a:t>www.musicfirst.com/inside-music</a:t>
            </a:r>
            <a:endParaRPr lang="en-US" sz="1200" dirty="0" smtClean="0">
              <a:latin typeface="Arial"/>
              <a:cs typeface="Arial"/>
            </a:endParaRPr>
          </a:p>
          <a:p>
            <a:pPr>
              <a:buNone/>
            </a:pPr>
            <a:r>
              <a:rPr lang="en-US" sz="1200" i="1" dirty="0" err="1" smtClean="0">
                <a:latin typeface="Arial"/>
                <a:cs typeface="Arial"/>
              </a:rPr>
              <a:t>GarageBand</a:t>
            </a:r>
            <a:r>
              <a:rPr lang="en-US" sz="1200" dirty="0" smtClean="0">
                <a:latin typeface="Arial"/>
                <a:cs typeface="Arial"/>
              </a:rPr>
              <a:t>: http://</a:t>
            </a:r>
            <a:r>
              <a:rPr lang="en-US" sz="1200" dirty="0" err="1" smtClean="0">
                <a:latin typeface="Arial"/>
                <a:cs typeface="Arial"/>
              </a:rPr>
              <a:t>www.apple.com/ilife/garageband</a:t>
            </a:r>
            <a:endParaRPr lang="en-US" sz="1200" dirty="0" smtClean="0">
              <a:latin typeface="Arial"/>
              <a:cs typeface="Arial"/>
            </a:endParaRPr>
          </a:p>
          <a:p>
            <a:pPr>
              <a:buNone/>
            </a:pPr>
            <a:r>
              <a:rPr lang="en-US" sz="1200" i="1" dirty="0" err="1" smtClean="0">
                <a:latin typeface="Arial"/>
                <a:cs typeface="Arial"/>
              </a:rPr>
              <a:t>Mixcraft</a:t>
            </a:r>
            <a:r>
              <a:rPr lang="en-US" sz="1200" dirty="0" smtClean="0">
                <a:latin typeface="Arial"/>
                <a:cs typeface="Arial"/>
              </a:rPr>
              <a:t>: http://</a:t>
            </a:r>
            <a:r>
              <a:rPr lang="en-US" sz="1200" dirty="0" err="1" smtClean="0">
                <a:latin typeface="Arial"/>
                <a:cs typeface="Arial"/>
              </a:rPr>
              <a:t>www.acoustica.com/mixcraft</a:t>
            </a:r>
            <a:endParaRPr lang="en-US" sz="1200" dirty="0" smtClean="0">
              <a:latin typeface="Arial"/>
              <a:cs typeface="Arial"/>
            </a:endParaRPr>
          </a:p>
          <a:p>
            <a:pPr>
              <a:buNone/>
            </a:pPr>
            <a:r>
              <a:rPr lang="en-US" sz="1200" i="1" dirty="0" err="1" smtClean="0">
                <a:latin typeface="Arial"/>
                <a:cs typeface="Arial"/>
              </a:rPr>
              <a:t>PreSonus</a:t>
            </a:r>
            <a:r>
              <a:rPr lang="en-US" sz="1200" i="1" dirty="0" smtClean="0">
                <a:latin typeface="Arial"/>
                <a:cs typeface="Arial"/>
              </a:rPr>
              <a:t> </a:t>
            </a:r>
            <a:r>
              <a:rPr lang="en-US" sz="1200" i="1" dirty="0" err="1" smtClean="0">
                <a:latin typeface="Arial"/>
                <a:cs typeface="Arial"/>
              </a:rPr>
              <a:t>StudioOne</a:t>
            </a:r>
            <a:r>
              <a:rPr lang="en-US" sz="1200" i="1" dirty="0" smtClean="0">
                <a:latin typeface="Arial"/>
                <a:cs typeface="Arial"/>
              </a:rPr>
              <a:t> FREE version</a:t>
            </a:r>
            <a:r>
              <a:rPr lang="en-US" sz="1200" dirty="0" smtClean="0">
                <a:latin typeface="Arial"/>
                <a:cs typeface="Arial"/>
              </a:rPr>
              <a:t>: http://</a:t>
            </a:r>
          </a:p>
          <a:p>
            <a:pPr>
              <a:buNone/>
            </a:pPr>
            <a:r>
              <a:rPr lang="en-US" sz="1200" dirty="0" err="1" smtClean="0">
                <a:latin typeface="Arial"/>
                <a:cs typeface="Arial"/>
              </a:rPr>
              <a:t>studioone.presonus.com</a:t>
            </a:r>
            <a:r>
              <a:rPr lang="en-US" sz="1200" dirty="0" smtClean="0">
                <a:latin typeface="Arial"/>
                <a:cs typeface="Arial"/>
              </a:rPr>
              <a:t>/free</a:t>
            </a:r>
          </a:p>
          <a:p>
            <a:pPr>
              <a:buNone/>
            </a:pPr>
            <a:r>
              <a:rPr lang="en-US" sz="1200" i="1" dirty="0" smtClean="0">
                <a:latin typeface="Arial"/>
                <a:cs typeface="Arial"/>
              </a:rPr>
              <a:t>Soundation4Education</a:t>
            </a:r>
            <a:r>
              <a:rPr lang="en-US" sz="1200" dirty="0" smtClean="0">
                <a:latin typeface="Arial"/>
                <a:cs typeface="Arial"/>
              </a:rPr>
              <a:t>: </a:t>
            </a:r>
          </a:p>
          <a:p>
            <a:pPr>
              <a:buNone/>
            </a:pPr>
            <a:r>
              <a:rPr lang="en-US" sz="1200" u="sng" dirty="0" smtClean="0">
                <a:latin typeface="Arial"/>
                <a:cs typeface="Arial"/>
                <a:hlinkClick r:id="rId6"/>
              </a:rPr>
              <a:t>http://www.musicfirst.comsoundation-4-education</a:t>
            </a:r>
            <a:endParaRPr lang="en-US" sz="1200" dirty="0" smtClean="0">
              <a:latin typeface="Arial"/>
              <a:cs typeface="Arial"/>
            </a:endParaRPr>
          </a:p>
          <a:p>
            <a:pPr>
              <a:buNone/>
            </a:pPr>
            <a:r>
              <a:rPr lang="en-US" sz="1200" i="1" dirty="0" err="1" smtClean="0">
                <a:latin typeface="Arial"/>
                <a:cs typeface="Arial"/>
              </a:rPr>
              <a:t>Soundation</a:t>
            </a:r>
            <a:r>
              <a:rPr lang="en-US" sz="1200" dirty="0" smtClean="0">
                <a:latin typeface="Arial"/>
                <a:cs typeface="Arial"/>
              </a:rPr>
              <a:t>: </a:t>
            </a:r>
            <a:r>
              <a:rPr lang="en-US" sz="1200" u="sng" dirty="0" smtClean="0">
                <a:latin typeface="Arial"/>
                <a:cs typeface="Arial"/>
                <a:hlinkClick r:id="rId7"/>
              </a:rPr>
              <a:t>http://www.soundation.com</a:t>
            </a:r>
            <a:endParaRPr lang="en-US" sz="1200" dirty="0" smtClean="0">
              <a:latin typeface="Arial"/>
              <a:cs typeface="Arial"/>
            </a:endParaRPr>
          </a:p>
          <a:p>
            <a:pPr>
              <a:buNone/>
            </a:pPr>
            <a:r>
              <a:rPr lang="en-US" sz="1200" dirty="0" smtClean="0">
                <a:latin typeface="Arial"/>
                <a:cs typeface="Arial"/>
              </a:rPr>
              <a:t>(?) </a:t>
            </a:r>
            <a:r>
              <a:rPr lang="en-US" sz="1200" i="1" dirty="0" smtClean="0">
                <a:latin typeface="Arial"/>
                <a:cs typeface="Arial"/>
              </a:rPr>
              <a:t>Audacity</a:t>
            </a:r>
            <a:r>
              <a:rPr lang="en-US" sz="1200" dirty="0" smtClean="0">
                <a:latin typeface="Arial"/>
                <a:cs typeface="Arial"/>
              </a:rPr>
              <a:t>: </a:t>
            </a:r>
          </a:p>
          <a:p>
            <a:pPr>
              <a:buNone/>
            </a:pPr>
            <a:r>
              <a:rPr lang="en-US" sz="1200" u="sng" dirty="0" smtClean="0">
                <a:latin typeface="Arial"/>
                <a:cs typeface="Arial"/>
                <a:hlinkClick r:id="rId8"/>
              </a:rPr>
              <a:t>http://manual.audacityteam.org/man/Main_Page</a:t>
            </a:r>
            <a:endParaRPr lang="en-US" sz="1200" dirty="0" smtClean="0">
              <a:latin typeface="Arial"/>
              <a:cs typeface="Arial"/>
            </a:endParaRPr>
          </a:p>
          <a:p>
            <a:pPr>
              <a:buNone/>
            </a:pPr>
            <a:r>
              <a:rPr lang="en-US" sz="1200" i="1" dirty="0" err="1" smtClean="0">
                <a:latin typeface="Arial"/>
                <a:cs typeface="Arial"/>
              </a:rPr>
              <a:t>AudioBoo</a:t>
            </a:r>
            <a:r>
              <a:rPr lang="en-US" sz="1200" dirty="0" smtClean="0">
                <a:latin typeface="Arial"/>
                <a:cs typeface="Arial"/>
              </a:rPr>
              <a:t>: </a:t>
            </a:r>
          </a:p>
          <a:p>
            <a:pPr>
              <a:buNone/>
            </a:pPr>
            <a:r>
              <a:rPr lang="en-US" sz="1200" u="sng" dirty="0" smtClean="0">
                <a:latin typeface="Arial"/>
                <a:cs typeface="Arial"/>
                <a:hlinkClick r:id="rId9"/>
              </a:rPr>
              <a:t>https://itunes.apple.com/us/app/audioboo/id305204540?</a:t>
            </a:r>
          </a:p>
          <a:p>
            <a:pPr>
              <a:buNone/>
            </a:pPr>
            <a:r>
              <a:rPr lang="en-US" sz="1200" u="sng" dirty="0" smtClean="0">
                <a:latin typeface="Arial"/>
                <a:cs typeface="Arial"/>
                <a:hlinkClick r:id="rId9"/>
              </a:rPr>
              <a:t>mt=8</a:t>
            </a:r>
            <a:endParaRPr lang="en-US" sz="1200" dirty="0" smtClean="0">
              <a:latin typeface="Arial"/>
              <a:cs typeface="Arial"/>
            </a:endParaRPr>
          </a:p>
          <a:p>
            <a:pPr>
              <a:buNone/>
            </a:pPr>
            <a:endParaRPr lang="en-US" sz="1200" dirty="0">
              <a:latin typeface="Arial"/>
              <a:cs typeface="Arial"/>
            </a:endParaRPr>
          </a:p>
        </p:txBody>
      </p:sp>
      <p:sp>
        <p:nvSpPr>
          <p:cNvPr id="4" name="Content Placeholder 3"/>
          <p:cNvSpPr>
            <a:spLocks noGrp="1"/>
          </p:cNvSpPr>
          <p:nvPr>
            <p:ph sz="half" idx="2"/>
          </p:nvPr>
        </p:nvSpPr>
        <p:spPr>
          <a:xfrm>
            <a:off x="4648200" y="1600200"/>
            <a:ext cx="4038600" cy="5257800"/>
          </a:xfrm>
        </p:spPr>
        <p:txBody>
          <a:bodyPr/>
          <a:lstStyle/>
          <a:p>
            <a:pPr>
              <a:buNone/>
            </a:pPr>
            <a:r>
              <a:rPr lang="en-US" sz="1200" i="1" dirty="0" err="1" smtClean="0">
                <a:latin typeface="Arial"/>
                <a:cs typeface="Arial"/>
              </a:rPr>
              <a:t>Croak.it</a:t>
            </a:r>
            <a:r>
              <a:rPr lang="en-US" sz="1200" i="1" dirty="0" smtClean="0">
                <a:latin typeface="Arial"/>
                <a:cs typeface="Arial"/>
              </a:rPr>
              <a:t>!</a:t>
            </a:r>
            <a:r>
              <a:rPr lang="en-US" sz="1200" dirty="0" smtClean="0">
                <a:latin typeface="Arial"/>
                <a:cs typeface="Arial"/>
              </a:rPr>
              <a:t>: </a:t>
            </a:r>
          </a:p>
          <a:p>
            <a:pPr>
              <a:buNone/>
            </a:pPr>
            <a:r>
              <a:rPr lang="en-US" sz="1200" u="sng" dirty="0" smtClean="0">
                <a:latin typeface="Arial"/>
                <a:cs typeface="Arial"/>
                <a:hlinkClick r:id="rId10"/>
              </a:rPr>
              <a:t>https://itunes.apple.com/us/app/croak.it!/id525958948?</a:t>
            </a:r>
          </a:p>
          <a:p>
            <a:pPr>
              <a:buNone/>
            </a:pPr>
            <a:r>
              <a:rPr lang="en-US" sz="1200" u="sng" dirty="0" smtClean="0">
                <a:latin typeface="Arial"/>
                <a:cs typeface="Arial"/>
                <a:hlinkClick r:id="rId10"/>
              </a:rPr>
              <a:t>mt=8</a:t>
            </a:r>
            <a:endParaRPr lang="en-US" sz="1200" dirty="0" smtClean="0">
              <a:latin typeface="Arial"/>
              <a:cs typeface="Arial"/>
            </a:endParaRPr>
          </a:p>
          <a:p>
            <a:pPr>
              <a:buNone/>
            </a:pPr>
            <a:r>
              <a:rPr lang="en-US" sz="1200" dirty="0" smtClean="0">
                <a:latin typeface="Arial"/>
                <a:cs typeface="Arial"/>
              </a:rPr>
              <a:t>Suggested Resource: Apps for Teaching Music in the </a:t>
            </a:r>
          </a:p>
          <a:p>
            <a:pPr>
              <a:buNone/>
            </a:pPr>
            <a:r>
              <a:rPr lang="en-US" sz="1200" dirty="0" smtClean="0">
                <a:latin typeface="Arial"/>
                <a:cs typeface="Arial"/>
              </a:rPr>
              <a:t>Cloud: </a:t>
            </a:r>
            <a:r>
              <a:rPr lang="en-US" sz="1200" i="1" dirty="0" smtClean="0">
                <a:latin typeface="Arial"/>
                <a:cs typeface="Arial"/>
              </a:rPr>
              <a:t>                      </a:t>
            </a:r>
            <a:r>
              <a:rPr lang="en-US" sz="1200" dirty="0" smtClean="0">
                <a:latin typeface="Arial"/>
                <a:cs typeface="Arial"/>
              </a:rPr>
              <a:t>: </a:t>
            </a:r>
            <a:r>
              <a:rPr lang="en-US" sz="1200" u="sng" dirty="0" smtClean="0">
                <a:latin typeface="Arial"/>
                <a:cs typeface="Arial"/>
                <a:hlinkClick r:id="rId11"/>
              </a:rPr>
              <a:t>http://www.musicfirst.com</a:t>
            </a:r>
            <a:endParaRPr lang="en-US" sz="1200" u="sng" dirty="0" smtClean="0">
              <a:latin typeface="Arial"/>
              <a:cs typeface="Arial"/>
            </a:endParaRPr>
          </a:p>
          <a:p>
            <a:pPr>
              <a:buNone/>
            </a:pPr>
            <a:endParaRPr lang="en-US" sz="1200" u="sng" dirty="0" smtClean="0">
              <a:latin typeface="Arial"/>
              <a:cs typeface="Arial"/>
            </a:endParaRPr>
          </a:p>
          <a:p>
            <a:pPr>
              <a:buFont typeface="Wingdings" charset="2"/>
              <a:buChar char="Ø"/>
            </a:pPr>
            <a:r>
              <a:rPr lang="en-US" sz="1400" b="1" dirty="0" smtClean="0">
                <a:latin typeface="Arial"/>
                <a:cs typeface="Arial"/>
              </a:rPr>
              <a:t>Resources for Student Collaboration:</a:t>
            </a:r>
          </a:p>
          <a:p>
            <a:pPr>
              <a:buNone/>
            </a:pPr>
            <a:r>
              <a:rPr lang="en-US" sz="1200" dirty="0" smtClean="0">
                <a:latin typeface="Arial"/>
                <a:cs typeface="Arial"/>
              </a:rPr>
              <a:t> </a:t>
            </a:r>
          </a:p>
          <a:p>
            <a:pPr>
              <a:buNone/>
            </a:pPr>
            <a:r>
              <a:rPr lang="en-US" sz="1200" i="1" u="sng" dirty="0" err="1" smtClean="0">
                <a:latin typeface="Arial"/>
                <a:cs typeface="Arial"/>
              </a:rPr>
              <a:t>PiratePad</a:t>
            </a:r>
            <a:r>
              <a:rPr lang="en-US" sz="1200" u="sng" dirty="0" smtClean="0">
                <a:latin typeface="Arial"/>
                <a:cs typeface="Arial"/>
              </a:rPr>
              <a:t>: </a:t>
            </a:r>
            <a:r>
              <a:rPr lang="en-US" sz="1200" u="sng" dirty="0" smtClean="0">
                <a:latin typeface="Arial"/>
                <a:cs typeface="Arial"/>
                <a:hlinkClick r:id="rId12"/>
              </a:rPr>
              <a:t>http://piratepad.net/DMmyWIJvGz</a:t>
            </a:r>
            <a:endParaRPr lang="en-US" sz="1200" dirty="0" smtClean="0">
              <a:latin typeface="Arial"/>
              <a:cs typeface="Arial"/>
            </a:endParaRPr>
          </a:p>
          <a:p>
            <a:pPr>
              <a:buNone/>
            </a:pPr>
            <a:r>
              <a:rPr lang="en-US" sz="1200" i="1" u="sng" dirty="0" err="1" smtClean="0">
                <a:latin typeface="Arial"/>
                <a:cs typeface="Arial"/>
              </a:rPr>
              <a:t>VoiceThread</a:t>
            </a:r>
            <a:r>
              <a:rPr lang="en-US" sz="1200" u="sng" dirty="0" smtClean="0">
                <a:latin typeface="Arial"/>
                <a:cs typeface="Arial"/>
              </a:rPr>
              <a:t>:</a:t>
            </a:r>
            <a:r>
              <a:rPr lang="en-US" sz="1200" dirty="0" smtClean="0">
                <a:latin typeface="Arial"/>
                <a:cs typeface="Arial"/>
              </a:rPr>
              <a:t> </a:t>
            </a:r>
            <a:r>
              <a:rPr lang="en-US" sz="1200" u="sng" dirty="0" smtClean="0">
                <a:latin typeface="Arial"/>
                <a:cs typeface="Arial"/>
                <a:hlinkClick r:id="rId13"/>
              </a:rPr>
              <a:t>www.voicethread.com</a:t>
            </a:r>
            <a:endParaRPr lang="en-US" sz="1200" dirty="0" smtClean="0">
              <a:latin typeface="Arial"/>
              <a:cs typeface="Arial"/>
            </a:endParaRPr>
          </a:p>
          <a:p>
            <a:pPr>
              <a:buNone/>
            </a:pPr>
            <a:r>
              <a:rPr lang="en-US" sz="1200" i="1" dirty="0" smtClean="0">
                <a:latin typeface="Arial"/>
                <a:cs typeface="Arial"/>
              </a:rPr>
              <a:t>Ask3</a:t>
            </a:r>
            <a:r>
              <a:rPr lang="en-US" sz="1200" dirty="0" smtClean="0">
                <a:latin typeface="Arial"/>
                <a:cs typeface="Arial"/>
              </a:rPr>
              <a:t>:</a:t>
            </a:r>
            <a:r>
              <a:rPr lang="en-US" sz="1200" u="sng" dirty="0" smtClean="0">
                <a:latin typeface="Arial"/>
                <a:cs typeface="Arial"/>
              </a:rPr>
              <a:t> https://itunes.apple.com/us/app/ask3/id572042047?mt=8</a:t>
            </a:r>
            <a:endParaRPr lang="en-US" sz="1200" dirty="0" smtClean="0">
              <a:latin typeface="Arial"/>
              <a:cs typeface="Arial"/>
            </a:endParaRPr>
          </a:p>
          <a:p>
            <a:pPr>
              <a:buNone/>
            </a:pPr>
            <a:r>
              <a:rPr lang="en-US" sz="1200" i="1" dirty="0" smtClean="0">
                <a:latin typeface="Arial"/>
                <a:cs typeface="Arial"/>
              </a:rPr>
              <a:t>Today’s Meet</a:t>
            </a:r>
            <a:r>
              <a:rPr lang="en-US" sz="1200" dirty="0" smtClean="0">
                <a:latin typeface="Arial"/>
                <a:cs typeface="Arial"/>
              </a:rPr>
              <a:t>:</a:t>
            </a:r>
            <a:r>
              <a:rPr lang="en-US" sz="1200" u="sng" dirty="0" smtClean="0">
                <a:latin typeface="Arial"/>
                <a:cs typeface="Arial"/>
              </a:rPr>
              <a:t> </a:t>
            </a:r>
            <a:r>
              <a:rPr lang="en-US" sz="1200" u="sng" dirty="0" smtClean="0">
                <a:latin typeface="Arial"/>
                <a:cs typeface="Arial"/>
                <a:hlinkClick r:id="rId14"/>
              </a:rPr>
              <a:t>https://todaysmeet.com</a:t>
            </a:r>
            <a:endParaRPr lang="en-US" sz="1200" dirty="0" smtClean="0">
              <a:latin typeface="Arial"/>
              <a:cs typeface="Arial"/>
            </a:endParaRPr>
          </a:p>
          <a:p>
            <a:pPr>
              <a:buNone/>
            </a:pPr>
            <a:r>
              <a:rPr lang="en-US" sz="1200" i="1" u="sng" dirty="0" smtClean="0">
                <a:latin typeface="Arial"/>
                <a:cs typeface="Arial"/>
              </a:rPr>
              <a:t>Google+ Hangouts</a:t>
            </a:r>
            <a:r>
              <a:rPr lang="en-US" sz="1200" u="sng" dirty="0" smtClean="0">
                <a:latin typeface="Arial"/>
                <a:cs typeface="Arial"/>
              </a:rPr>
              <a:t>: </a:t>
            </a:r>
            <a:r>
              <a:rPr lang="en-US" sz="1200" u="sng" dirty="0" smtClean="0">
                <a:latin typeface="Arial"/>
                <a:cs typeface="Arial"/>
                <a:hlinkClick r:id="rId15"/>
              </a:rPr>
              <a:t>https://plus.google.com/up/search</a:t>
            </a:r>
            <a:endParaRPr lang="en-US" sz="1200" dirty="0" smtClean="0">
              <a:latin typeface="Arial"/>
              <a:cs typeface="Arial"/>
            </a:endParaRPr>
          </a:p>
          <a:p>
            <a:pPr>
              <a:buNone/>
            </a:pPr>
            <a:r>
              <a:rPr lang="en-US" sz="1200" i="1" dirty="0" err="1" smtClean="0">
                <a:latin typeface="Arial"/>
                <a:cs typeface="Arial"/>
              </a:rPr>
              <a:t>Padlet</a:t>
            </a:r>
            <a:r>
              <a:rPr lang="en-US" sz="1200" dirty="0" smtClean="0">
                <a:latin typeface="Arial"/>
                <a:cs typeface="Arial"/>
              </a:rPr>
              <a:t>: </a:t>
            </a:r>
            <a:r>
              <a:rPr lang="en-US" sz="1200" u="sng" dirty="0" smtClean="0">
                <a:latin typeface="Arial"/>
                <a:cs typeface="Arial"/>
                <a:hlinkClick r:id="rId16"/>
              </a:rPr>
              <a:t>http://padlet.com</a:t>
            </a:r>
            <a:endParaRPr lang="en-US" sz="1200" dirty="0" smtClean="0">
              <a:latin typeface="Arial"/>
              <a:cs typeface="Arial"/>
            </a:endParaRPr>
          </a:p>
          <a:p>
            <a:pPr>
              <a:buNone/>
            </a:pPr>
            <a:r>
              <a:rPr lang="en-US" sz="1200" i="1" dirty="0" err="1" smtClean="0">
                <a:latin typeface="Arial"/>
                <a:cs typeface="Arial"/>
              </a:rPr>
              <a:t>Popplet</a:t>
            </a:r>
            <a:r>
              <a:rPr lang="en-US" sz="1200" dirty="0" smtClean="0">
                <a:latin typeface="Arial"/>
                <a:cs typeface="Arial"/>
              </a:rPr>
              <a:t>: </a:t>
            </a:r>
            <a:r>
              <a:rPr lang="en-US" sz="1200" u="sng" dirty="0" smtClean="0">
                <a:latin typeface="Arial"/>
                <a:cs typeface="Arial"/>
                <a:hlinkClick r:id="rId17"/>
              </a:rPr>
              <a:t>https://itunes.apple.com/us/app/popplet-lite/id364738549?mt=8</a:t>
            </a:r>
            <a:endParaRPr lang="en-US" sz="1200" dirty="0" smtClean="0">
              <a:latin typeface="Arial"/>
              <a:cs typeface="Arial"/>
            </a:endParaRPr>
          </a:p>
          <a:p>
            <a:pPr>
              <a:buNone/>
            </a:pPr>
            <a:r>
              <a:rPr lang="en-US" sz="1200" i="1" dirty="0" smtClean="0">
                <a:latin typeface="Arial"/>
                <a:cs typeface="Arial"/>
              </a:rPr>
              <a:t>QR Reader for </a:t>
            </a:r>
            <a:r>
              <a:rPr lang="en-US" sz="1200" i="1" dirty="0" err="1" smtClean="0">
                <a:latin typeface="Arial"/>
                <a:cs typeface="Arial"/>
              </a:rPr>
              <a:t>iPad</a:t>
            </a:r>
            <a:r>
              <a:rPr lang="en-US" sz="1200" dirty="0" smtClean="0">
                <a:latin typeface="Arial"/>
                <a:cs typeface="Arial"/>
              </a:rPr>
              <a:t>: </a:t>
            </a:r>
            <a:r>
              <a:rPr lang="en-US" sz="1200" u="sng" dirty="0" smtClean="0">
                <a:latin typeface="Arial"/>
                <a:cs typeface="Arial"/>
                <a:hlinkClick r:id="rId18"/>
              </a:rPr>
              <a:t>https://itunes.apple.com/us/app/qr-reader-for-</a:t>
            </a:r>
            <a:r>
              <a:rPr lang="en-US" sz="1200" dirty="0" smtClean="0">
                <a:latin typeface="Arial"/>
                <a:cs typeface="Arial"/>
                <a:hlinkClick r:id="rId18"/>
              </a:rPr>
              <a:t>	</a:t>
            </a:r>
            <a:r>
              <a:rPr lang="en-US" sz="1200" u="sng" dirty="0" smtClean="0">
                <a:latin typeface="Arial"/>
                <a:cs typeface="Arial"/>
                <a:hlinkClick r:id="rId18"/>
              </a:rPr>
              <a:t>ipad/id426170776?mt=8</a:t>
            </a:r>
            <a:endParaRPr lang="en-US" sz="1200" dirty="0" smtClean="0">
              <a:latin typeface="Arial"/>
              <a:cs typeface="Arial"/>
            </a:endParaRPr>
          </a:p>
          <a:p>
            <a:pPr>
              <a:buNone/>
            </a:pPr>
            <a:r>
              <a:rPr lang="en-US" sz="1200" i="1" dirty="0" smtClean="0">
                <a:latin typeface="Arial"/>
                <a:cs typeface="Arial"/>
              </a:rPr>
              <a:t>Gaggle</a:t>
            </a:r>
            <a:r>
              <a:rPr lang="en-US" sz="1200" dirty="0" smtClean="0">
                <a:latin typeface="Arial"/>
                <a:cs typeface="Arial"/>
              </a:rPr>
              <a:t>:</a:t>
            </a:r>
            <a:r>
              <a:rPr lang="en-US" sz="1200" u="sng" dirty="0" smtClean="0">
                <a:latin typeface="Arial"/>
                <a:cs typeface="Arial"/>
              </a:rPr>
              <a:t> </a:t>
            </a:r>
            <a:r>
              <a:rPr lang="en-US" sz="1200" u="sng" dirty="0" smtClean="0">
                <a:latin typeface="Arial"/>
                <a:cs typeface="Arial"/>
                <a:hlinkClick r:id="rId19"/>
              </a:rPr>
              <a:t>http://www.gaggle.net</a:t>
            </a:r>
            <a:endParaRPr lang="en-US" sz="1200" dirty="0" smtClean="0">
              <a:latin typeface="Arial"/>
              <a:cs typeface="Arial"/>
            </a:endParaRPr>
          </a:p>
          <a:p>
            <a:pPr>
              <a:buNone/>
            </a:pPr>
            <a:endParaRPr lang="en-US" sz="1200" u="sng" dirty="0" smtClean="0">
              <a:latin typeface="Arial"/>
              <a:cs typeface="Arial"/>
            </a:endParaRPr>
          </a:p>
          <a:p>
            <a:pPr>
              <a:buNone/>
            </a:pPr>
            <a:endParaRPr lang="en-US" sz="1200" u="sng" dirty="0" smtClean="0">
              <a:latin typeface="Arial"/>
              <a:cs typeface="Arial"/>
            </a:endParaRPr>
          </a:p>
          <a:p>
            <a:pPr>
              <a:buNone/>
            </a:pPr>
            <a:endParaRPr lang="en-US" sz="1200" dirty="0">
              <a:latin typeface="Arial"/>
              <a:cs typeface="Arial"/>
            </a:endParaRPr>
          </a:p>
        </p:txBody>
      </p:sp>
      <p:pic>
        <p:nvPicPr>
          <p:cNvPr id="5" name="Picture 4" descr="music first logo.png"/>
          <p:cNvPicPr>
            <a:picLocks noChangeAspect="1"/>
          </p:cNvPicPr>
          <p:nvPr/>
        </p:nvPicPr>
        <p:blipFill>
          <a:blip r:embed="rId20"/>
          <a:stretch>
            <a:fillRect/>
          </a:stretch>
        </p:blipFill>
        <p:spPr>
          <a:xfrm>
            <a:off x="5168900" y="2482812"/>
            <a:ext cx="1117600" cy="229907"/>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Resources for Digital Storytelling with </a:t>
            </a:r>
            <a:r>
              <a:rPr lang="en-US" sz="2400" b="1" dirty="0" err="1" smtClean="0">
                <a:latin typeface="Arial"/>
                <a:cs typeface="Arial"/>
              </a:rPr>
              <a:t>iPads</a:t>
            </a:r>
            <a:r>
              <a:rPr lang="en-US" sz="2400" b="1" dirty="0" smtClean="0">
                <a:latin typeface="Arial"/>
                <a:cs typeface="Arial"/>
              </a:rPr>
              <a:t> and in the</a:t>
            </a:r>
            <a:br>
              <a:rPr lang="en-US" sz="2400" b="1" dirty="0" smtClean="0">
                <a:latin typeface="Arial"/>
                <a:cs typeface="Arial"/>
              </a:rPr>
            </a:br>
            <a:r>
              <a:rPr lang="en-US" sz="2400" b="1" dirty="0" smtClean="0">
                <a:latin typeface="Arial"/>
                <a:cs typeface="Arial"/>
              </a:rPr>
              <a:t>Music Technology Lab Pg. 5:</a:t>
            </a:r>
            <a:endParaRPr lang="en-US" sz="2400" dirty="0">
              <a:latin typeface="Arial"/>
              <a:cs typeface="Arial"/>
            </a:endParaRPr>
          </a:p>
        </p:txBody>
      </p:sp>
      <p:sp>
        <p:nvSpPr>
          <p:cNvPr id="3" name="Content Placeholder 2"/>
          <p:cNvSpPr>
            <a:spLocks noGrp="1"/>
          </p:cNvSpPr>
          <p:nvPr>
            <p:ph sz="half" idx="1"/>
          </p:nvPr>
        </p:nvSpPr>
        <p:spPr/>
        <p:txBody>
          <a:bodyPr/>
          <a:lstStyle/>
          <a:p>
            <a:pPr>
              <a:buFont typeface="Wingdings" charset="2"/>
              <a:buChar char="Ø"/>
            </a:pPr>
            <a:r>
              <a:rPr lang="en-US" sz="1400" b="1" dirty="0" smtClean="0">
                <a:latin typeface="Arial"/>
                <a:cs typeface="Arial"/>
              </a:rPr>
              <a:t>Presentation and Virtual Reality Resources:</a:t>
            </a:r>
          </a:p>
          <a:p>
            <a:pPr>
              <a:buFont typeface="Wingdings" charset="2"/>
              <a:buChar char="Ø"/>
            </a:pPr>
            <a:endParaRPr lang="en-US" sz="1200" dirty="0" smtClean="0">
              <a:latin typeface="Arial"/>
              <a:cs typeface="Arial"/>
            </a:endParaRPr>
          </a:p>
          <a:p>
            <a:pPr>
              <a:buNone/>
            </a:pPr>
            <a:r>
              <a:rPr lang="en-US" sz="1200" i="1" dirty="0" err="1" smtClean="0">
                <a:latin typeface="Arial"/>
                <a:cs typeface="Arial"/>
              </a:rPr>
              <a:t>Prezi</a:t>
            </a:r>
            <a:r>
              <a:rPr lang="en-US" sz="1200" dirty="0" smtClean="0">
                <a:latin typeface="Arial"/>
                <a:cs typeface="Arial"/>
              </a:rPr>
              <a:t>: </a:t>
            </a:r>
            <a:r>
              <a:rPr lang="en-US" sz="1200" u="sng" dirty="0" smtClean="0">
                <a:latin typeface="Arial"/>
                <a:cs typeface="Arial"/>
                <a:hlinkClick r:id="rId2"/>
              </a:rPr>
              <a:t>http://www.prezi.com</a:t>
            </a:r>
            <a:endParaRPr lang="en-US" sz="1200" dirty="0" smtClean="0">
              <a:latin typeface="Arial"/>
              <a:cs typeface="Arial"/>
            </a:endParaRPr>
          </a:p>
          <a:p>
            <a:pPr>
              <a:buNone/>
            </a:pPr>
            <a:r>
              <a:rPr lang="en-US" sz="1200" i="1" dirty="0" err="1" smtClean="0">
                <a:latin typeface="Arial"/>
                <a:cs typeface="Arial"/>
              </a:rPr>
              <a:t>Slideshare</a:t>
            </a:r>
            <a:r>
              <a:rPr lang="en-US" sz="1200" dirty="0" smtClean="0">
                <a:latin typeface="Arial"/>
                <a:cs typeface="Arial"/>
              </a:rPr>
              <a:t>: </a:t>
            </a:r>
            <a:r>
              <a:rPr lang="en-US" sz="1200" u="sng" dirty="0" smtClean="0">
                <a:latin typeface="Arial"/>
                <a:cs typeface="Arial"/>
                <a:hlinkClick r:id="rId3"/>
              </a:rPr>
              <a:t>http://www.slideshare.com</a:t>
            </a:r>
            <a:endParaRPr lang="en-US" sz="1200" dirty="0" smtClean="0">
              <a:latin typeface="Arial"/>
              <a:cs typeface="Arial"/>
            </a:endParaRPr>
          </a:p>
          <a:p>
            <a:pPr>
              <a:buNone/>
            </a:pPr>
            <a:r>
              <a:rPr lang="en-US" sz="1200" i="1" dirty="0" smtClean="0">
                <a:latin typeface="Arial"/>
                <a:cs typeface="Arial"/>
              </a:rPr>
              <a:t>Smart Notebook Express</a:t>
            </a:r>
            <a:r>
              <a:rPr lang="en-US" sz="1200" dirty="0" smtClean="0">
                <a:latin typeface="Arial"/>
                <a:cs typeface="Arial"/>
              </a:rPr>
              <a:t>: </a:t>
            </a:r>
            <a:r>
              <a:rPr lang="en-US" sz="1200" u="sng" dirty="0" smtClean="0">
                <a:latin typeface="Arial"/>
                <a:cs typeface="Arial"/>
                <a:hlinkClick r:id="rId4"/>
              </a:rPr>
              <a:t>http://express.smarttech.com</a:t>
            </a:r>
            <a:endParaRPr lang="en-US" sz="1200" dirty="0" smtClean="0">
              <a:latin typeface="Arial"/>
              <a:cs typeface="Arial"/>
            </a:endParaRPr>
          </a:p>
          <a:p>
            <a:pPr>
              <a:buNone/>
            </a:pPr>
            <a:r>
              <a:rPr lang="en-US" sz="1200" i="1" dirty="0" err="1" smtClean="0">
                <a:latin typeface="Arial"/>
                <a:cs typeface="Arial"/>
              </a:rPr>
              <a:t>Aurasma</a:t>
            </a:r>
            <a:r>
              <a:rPr lang="en-US" sz="1200" dirty="0" smtClean="0">
                <a:latin typeface="Arial"/>
                <a:cs typeface="Arial"/>
              </a:rPr>
              <a:t>: </a:t>
            </a:r>
            <a:r>
              <a:rPr lang="en-US" sz="1200" u="sng" dirty="0" smtClean="0">
                <a:latin typeface="Arial"/>
                <a:cs typeface="Arial"/>
                <a:hlinkClick r:id="rId5"/>
              </a:rPr>
              <a:t>http://www.aurasma.com/#/whats-your-aura</a:t>
            </a:r>
            <a:endParaRPr lang="en-US" sz="1200" dirty="0" smtClean="0">
              <a:latin typeface="Arial"/>
              <a:cs typeface="Arial"/>
            </a:endParaRPr>
          </a:p>
          <a:p>
            <a:pPr>
              <a:buNone/>
            </a:pPr>
            <a:r>
              <a:rPr lang="en-US" sz="1200" dirty="0" smtClean="0">
                <a:latin typeface="Arial"/>
                <a:cs typeface="Arial"/>
              </a:rPr>
              <a:t>Rebecca Dennis’s</a:t>
            </a:r>
            <a:r>
              <a:rPr lang="en-US" sz="1200" i="1" dirty="0" smtClean="0">
                <a:latin typeface="Arial"/>
                <a:cs typeface="Arial"/>
              </a:rPr>
              <a:t> Music With Mrs. Dennis</a:t>
            </a:r>
            <a:r>
              <a:rPr lang="en-US" sz="1200" dirty="0" smtClean="0">
                <a:latin typeface="Arial"/>
                <a:cs typeface="Arial"/>
              </a:rPr>
              <a:t> Blog Site </a:t>
            </a:r>
          </a:p>
          <a:p>
            <a:pPr>
              <a:buNone/>
            </a:pPr>
            <a:r>
              <a:rPr lang="en-US" sz="1200" dirty="0" smtClean="0">
                <a:latin typeface="Arial"/>
                <a:cs typeface="Arial"/>
              </a:rPr>
              <a:t>(Using </a:t>
            </a:r>
            <a:r>
              <a:rPr lang="en-US" sz="1200" i="1" dirty="0" err="1" smtClean="0">
                <a:latin typeface="Arial"/>
                <a:cs typeface="Arial"/>
              </a:rPr>
              <a:t>Aurasma</a:t>
            </a:r>
            <a:r>
              <a:rPr lang="en-US" sz="1200" dirty="0" smtClean="0">
                <a:latin typeface="Arial"/>
                <a:cs typeface="Arial"/>
              </a:rPr>
              <a:t> for </a:t>
            </a:r>
            <a:r>
              <a:rPr lang="en-US" sz="1200" dirty="0" err="1" smtClean="0">
                <a:latin typeface="Arial"/>
                <a:cs typeface="Arial"/>
              </a:rPr>
              <a:t>usic</a:t>
            </a:r>
            <a:r>
              <a:rPr lang="en-US" sz="1200" dirty="0" smtClean="0">
                <a:latin typeface="Arial"/>
                <a:cs typeface="Arial"/>
              </a:rPr>
              <a:t> </a:t>
            </a:r>
            <a:r>
              <a:rPr lang="en-US" sz="1200" dirty="0" err="1" smtClean="0">
                <a:latin typeface="Arial"/>
                <a:cs typeface="Arial"/>
              </a:rPr>
              <a:t>rojects</a:t>
            </a:r>
            <a:r>
              <a:rPr lang="en-US" sz="1200" dirty="0" smtClean="0">
                <a:latin typeface="Arial"/>
                <a:cs typeface="Arial"/>
              </a:rPr>
              <a:t>): </a:t>
            </a:r>
          </a:p>
          <a:p>
            <a:pPr>
              <a:buNone/>
            </a:pPr>
            <a:r>
              <a:rPr lang="en-US" sz="1200" u="sng" dirty="0" smtClean="0">
                <a:latin typeface="Arial"/>
                <a:cs typeface="Arial"/>
                <a:hlinkClick r:id="rId6"/>
              </a:rPr>
              <a:t>http://musicwithmrsdennis.blogspot.com/search/label/</a:t>
            </a:r>
          </a:p>
          <a:p>
            <a:pPr>
              <a:buNone/>
            </a:pPr>
            <a:r>
              <a:rPr lang="en-US" sz="1200" u="sng" dirty="0" smtClean="0">
                <a:latin typeface="Arial"/>
                <a:cs typeface="Arial"/>
                <a:hlinkClick r:id="rId6"/>
              </a:rPr>
              <a:t>apps</a:t>
            </a:r>
            <a:endParaRPr lang="en-US" sz="1200" dirty="0" smtClean="0">
              <a:latin typeface="Arial"/>
              <a:cs typeface="Arial"/>
            </a:endParaRPr>
          </a:p>
          <a:p>
            <a:pPr>
              <a:buNone/>
            </a:pPr>
            <a:r>
              <a:rPr lang="en-US" sz="1200" dirty="0" smtClean="0">
                <a:latin typeface="Arial"/>
                <a:cs typeface="Arial"/>
              </a:rPr>
              <a:t>Cheri Herring’s just a little more Blog Site </a:t>
            </a:r>
            <a:r>
              <a:rPr lang="en-US" sz="1200" i="1" dirty="0" err="1" smtClean="0">
                <a:latin typeface="Arial"/>
                <a:cs typeface="Arial"/>
              </a:rPr>
              <a:t>Aurasma</a:t>
            </a:r>
            <a:r>
              <a:rPr lang="en-US" sz="1200" i="1" dirty="0" smtClean="0">
                <a:latin typeface="Arial"/>
                <a:cs typeface="Arial"/>
              </a:rPr>
              <a:t> in the </a:t>
            </a:r>
          </a:p>
          <a:p>
            <a:pPr>
              <a:buNone/>
            </a:pPr>
            <a:r>
              <a:rPr lang="en-US" sz="1200" i="1" dirty="0" smtClean="0">
                <a:latin typeface="Arial"/>
                <a:cs typeface="Arial"/>
              </a:rPr>
              <a:t>Music Classroom</a:t>
            </a:r>
            <a:r>
              <a:rPr lang="en-US" sz="1200" dirty="0" smtClean="0">
                <a:latin typeface="Arial"/>
                <a:cs typeface="Arial"/>
              </a:rPr>
              <a:t>: </a:t>
            </a:r>
          </a:p>
          <a:p>
            <a:pPr>
              <a:buNone/>
            </a:pPr>
            <a:r>
              <a:rPr lang="en-US" sz="1200" u="sng" dirty="0" smtClean="0">
                <a:latin typeface="Arial"/>
                <a:cs typeface="Arial"/>
                <a:hlinkClick r:id="rId7"/>
              </a:rPr>
              <a:t>http://www.cphmusic.net/2013/10/aurasma-in-the-music-</a:t>
            </a:r>
          </a:p>
          <a:p>
            <a:pPr>
              <a:buNone/>
            </a:pPr>
            <a:r>
              <a:rPr lang="en-US" sz="1200" u="sng" dirty="0" smtClean="0">
                <a:latin typeface="Arial"/>
                <a:cs typeface="Arial"/>
                <a:hlinkClick r:id="rId7"/>
              </a:rPr>
              <a:t>classroom.html</a:t>
            </a:r>
            <a:endParaRPr lang="en-US" sz="1200" dirty="0" smtClean="0">
              <a:latin typeface="Arial"/>
              <a:cs typeface="Arial"/>
            </a:endParaRPr>
          </a:p>
          <a:p>
            <a:pPr>
              <a:buNone/>
            </a:pPr>
            <a:r>
              <a:rPr lang="en-US" sz="1200" i="1" dirty="0" err="1" smtClean="0">
                <a:latin typeface="Arial"/>
                <a:cs typeface="Arial"/>
              </a:rPr>
              <a:t>SplashTop</a:t>
            </a:r>
            <a:r>
              <a:rPr lang="en-US" sz="1200" dirty="0" smtClean="0">
                <a:latin typeface="Arial"/>
                <a:cs typeface="Arial"/>
              </a:rPr>
              <a:t>: </a:t>
            </a:r>
            <a:r>
              <a:rPr lang="en-US" sz="1200" u="sng" dirty="0" smtClean="0">
                <a:latin typeface="Arial"/>
                <a:cs typeface="Arial"/>
                <a:hlinkClick r:id="rId8"/>
              </a:rPr>
              <a:t>http://www.splashtop.com</a:t>
            </a:r>
            <a:endParaRPr lang="en-US" sz="1200" dirty="0" smtClean="0">
              <a:latin typeface="Arial"/>
              <a:cs typeface="Arial"/>
            </a:endParaRPr>
          </a:p>
          <a:p>
            <a:pPr>
              <a:buNone/>
            </a:pPr>
            <a:r>
              <a:rPr lang="en-US" sz="1200" i="1" dirty="0" smtClean="0">
                <a:latin typeface="Arial"/>
                <a:cs typeface="Arial"/>
              </a:rPr>
              <a:t>Reflector</a:t>
            </a:r>
            <a:r>
              <a:rPr lang="en-US" sz="1200" dirty="0" smtClean="0">
                <a:latin typeface="Arial"/>
                <a:cs typeface="Arial"/>
              </a:rPr>
              <a:t>: </a:t>
            </a:r>
            <a:r>
              <a:rPr lang="en-US" sz="1200" u="sng" dirty="0" smtClean="0">
                <a:latin typeface="Arial"/>
                <a:cs typeface="Arial"/>
                <a:hlinkClick r:id="rId9"/>
              </a:rPr>
              <a:t>http://www.airsquirrels.com/reflector</a:t>
            </a:r>
            <a:endParaRPr lang="en-US" sz="1200" dirty="0" smtClean="0">
              <a:latin typeface="Arial"/>
              <a:cs typeface="Arial"/>
            </a:endParaRPr>
          </a:p>
          <a:p>
            <a:pPr>
              <a:buNone/>
            </a:pPr>
            <a:r>
              <a:rPr lang="en-US" sz="1200" i="1" dirty="0" err="1" smtClean="0">
                <a:latin typeface="Arial"/>
                <a:cs typeface="Arial"/>
              </a:rPr>
              <a:t>AirServer</a:t>
            </a:r>
            <a:r>
              <a:rPr lang="en-US" sz="1200" dirty="0" smtClean="0">
                <a:latin typeface="Arial"/>
                <a:cs typeface="Arial"/>
              </a:rPr>
              <a:t>: </a:t>
            </a:r>
            <a:r>
              <a:rPr lang="en-US" sz="1200" u="sng" dirty="0" smtClean="0">
                <a:latin typeface="Arial"/>
                <a:cs typeface="Arial"/>
                <a:hlinkClick r:id="rId10"/>
              </a:rPr>
              <a:t>http://www.airserver.com</a:t>
            </a:r>
            <a:r>
              <a:rPr lang="en-US" sz="1200" dirty="0" smtClean="0">
                <a:latin typeface="Arial"/>
                <a:cs typeface="Arial"/>
              </a:rPr>
              <a:t> </a:t>
            </a:r>
          </a:p>
          <a:p>
            <a:pPr>
              <a:buNone/>
            </a:pPr>
            <a:endParaRPr lang="en-US" sz="1200" dirty="0">
              <a:latin typeface="Arial"/>
              <a:cs typeface="Arial"/>
            </a:endParaRPr>
          </a:p>
        </p:txBody>
      </p:sp>
      <p:sp>
        <p:nvSpPr>
          <p:cNvPr id="4" name="Content Placeholder 3"/>
          <p:cNvSpPr>
            <a:spLocks noGrp="1"/>
          </p:cNvSpPr>
          <p:nvPr>
            <p:ph sz="half" idx="2"/>
          </p:nvPr>
        </p:nvSpPr>
        <p:spPr/>
        <p:txBody>
          <a:bodyPr/>
          <a:lstStyle/>
          <a:p>
            <a:pPr>
              <a:buFont typeface="Wingdings" charset="2"/>
              <a:buChar char="Ø"/>
            </a:pPr>
            <a:r>
              <a:rPr lang="en-US" sz="1400" b="1" dirty="0" smtClean="0">
                <a:latin typeface="Arial"/>
                <a:cs typeface="Arial"/>
              </a:rPr>
              <a:t>Copyright Resources for Students and Teachers (limited):</a:t>
            </a:r>
          </a:p>
          <a:p>
            <a:pPr>
              <a:buNone/>
            </a:pPr>
            <a:r>
              <a:rPr lang="en-US" sz="1200" dirty="0" smtClean="0">
                <a:latin typeface="Arial"/>
                <a:cs typeface="Arial"/>
              </a:rPr>
              <a:t> </a:t>
            </a:r>
          </a:p>
          <a:p>
            <a:pPr>
              <a:buNone/>
            </a:pPr>
            <a:r>
              <a:rPr lang="en-US" sz="1200" dirty="0" smtClean="0">
                <a:latin typeface="Arial"/>
                <a:cs typeface="Arial"/>
              </a:rPr>
              <a:t>Copyright and Intellectual Property Resources from </a:t>
            </a:r>
          </a:p>
          <a:p>
            <a:pPr>
              <a:buNone/>
            </a:pPr>
            <a:r>
              <a:rPr lang="en-US" sz="1200" dirty="0" smtClean="0">
                <a:latin typeface="Arial"/>
                <a:cs typeface="Arial"/>
              </a:rPr>
              <a:t>Kathy Schrock’s </a:t>
            </a:r>
            <a:r>
              <a:rPr lang="en-US" sz="1200" i="1" dirty="0" smtClean="0">
                <a:latin typeface="Arial"/>
                <a:cs typeface="Arial"/>
              </a:rPr>
              <a:t>Guide to Everything</a:t>
            </a:r>
            <a:r>
              <a:rPr lang="en-US" sz="1200" dirty="0" smtClean="0">
                <a:latin typeface="Arial"/>
                <a:cs typeface="Arial"/>
              </a:rPr>
              <a:t>:</a:t>
            </a:r>
            <a:r>
              <a:rPr lang="en-US" sz="1200" u="sng" dirty="0" smtClean="0">
                <a:latin typeface="Arial"/>
                <a:cs typeface="Arial"/>
              </a:rPr>
              <a:t> </a:t>
            </a:r>
          </a:p>
          <a:p>
            <a:pPr>
              <a:buNone/>
            </a:pPr>
            <a:r>
              <a:rPr lang="en-US" sz="1200" u="sng" dirty="0" smtClean="0">
                <a:latin typeface="Arial"/>
                <a:cs typeface="Arial"/>
                <a:hlinkClick r:id="rId11"/>
              </a:rPr>
              <a:t>http://www.schrockguide.net/intellectual-property.html</a:t>
            </a:r>
            <a:endParaRPr lang="en-US" sz="1200" dirty="0" smtClean="0">
              <a:latin typeface="Arial"/>
              <a:cs typeface="Arial"/>
            </a:endParaRPr>
          </a:p>
          <a:p>
            <a:pPr>
              <a:buNone/>
            </a:pPr>
            <a:r>
              <a:rPr lang="en-US" sz="1200" dirty="0" smtClean="0">
                <a:latin typeface="Arial"/>
                <a:cs typeface="Arial"/>
              </a:rPr>
              <a:t> </a:t>
            </a:r>
          </a:p>
          <a:p>
            <a:pPr>
              <a:buFont typeface="Wingdings" charset="2"/>
              <a:buChar char="Ø"/>
            </a:pPr>
            <a:r>
              <a:rPr lang="en-US" sz="1400" b="1" dirty="0" smtClean="0">
                <a:latin typeface="Arial"/>
                <a:cs typeface="Arial"/>
              </a:rPr>
              <a:t>Common Core Assessment and Rubrics:</a:t>
            </a:r>
          </a:p>
          <a:p>
            <a:pPr>
              <a:buNone/>
            </a:pPr>
            <a:r>
              <a:rPr lang="en-US" sz="1200" dirty="0" smtClean="0">
                <a:latin typeface="Arial"/>
                <a:cs typeface="Arial"/>
              </a:rPr>
              <a:t> </a:t>
            </a:r>
          </a:p>
          <a:p>
            <a:pPr>
              <a:buNone/>
            </a:pPr>
            <a:r>
              <a:rPr lang="en-US" sz="1200" dirty="0" smtClean="0">
                <a:latin typeface="Arial"/>
                <a:cs typeface="Arial"/>
              </a:rPr>
              <a:t>Common Core Assessment and Rubrics Resources from </a:t>
            </a:r>
          </a:p>
          <a:p>
            <a:pPr>
              <a:buNone/>
            </a:pPr>
            <a:r>
              <a:rPr lang="en-US" sz="1200" dirty="0" smtClean="0">
                <a:latin typeface="Arial"/>
                <a:cs typeface="Arial"/>
              </a:rPr>
              <a:t>Kathy Schrock’s </a:t>
            </a:r>
            <a:r>
              <a:rPr lang="en-US" sz="1200" i="1" dirty="0" smtClean="0">
                <a:latin typeface="Arial"/>
                <a:cs typeface="Arial"/>
              </a:rPr>
              <a:t>Guide to Everything</a:t>
            </a:r>
            <a:r>
              <a:rPr lang="en-US" sz="1200" dirty="0" smtClean="0">
                <a:latin typeface="Arial"/>
                <a:cs typeface="Arial"/>
              </a:rPr>
              <a:t>:</a:t>
            </a:r>
            <a:r>
              <a:rPr lang="en-US" sz="1200" u="sng" dirty="0" smtClean="0">
                <a:latin typeface="Arial"/>
                <a:cs typeface="Arial"/>
              </a:rPr>
              <a:t> </a:t>
            </a:r>
          </a:p>
          <a:p>
            <a:pPr>
              <a:buNone/>
            </a:pPr>
            <a:r>
              <a:rPr lang="en-US" sz="1200" u="sng" dirty="0" smtClean="0">
                <a:latin typeface="Arial"/>
                <a:cs typeface="Arial"/>
                <a:hlinkClick r:id="rId12"/>
              </a:rPr>
              <a:t>http://www.schrockguide.net/assessment-and-</a:t>
            </a:r>
          </a:p>
          <a:p>
            <a:pPr>
              <a:buNone/>
            </a:pPr>
            <a:r>
              <a:rPr lang="en-US" sz="1200" u="sng" dirty="0" smtClean="0">
                <a:latin typeface="Arial"/>
                <a:cs typeface="Arial"/>
                <a:hlinkClick r:id="rId12"/>
              </a:rPr>
              <a:t>rubrics.html</a:t>
            </a:r>
            <a:endParaRPr lang="en-US" sz="1200" dirty="0" smtClean="0">
              <a:latin typeface="Arial"/>
              <a:cs typeface="Arial"/>
            </a:endParaRPr>
          </a:p>
          <a:p>
            <a:pPr marL="0">
              <a:spcBef>
                <a:spcPts val="0"/>
              </a:spcBef>
              <a:buNone/>
            </a:pPr>
            <a:r>
              <a:rPr lang="en-US" sz="1200" dirty="0" smtClean="0">
                <a:latin typeface="Arial"/>
                <a:cs typeface="Arial"/>
              </a:rPr>
              <a:t>Google Forms: </a:t>
            </a:r>
          </a:p>
          <a:p>
            <a:pPr marL="0">
              <a:spcBef>
                <a:spcPts val="0"/>
              </a:spcBef>
              <a:buNone/>
            </a:pPr>
            <a:r>
              <a:rPr lang="en-US" sz="1200" u="sng" dirty="0" smtClean="0">
                <a:latin typeface="Arial"/>
                <a:cs typeface="Arial"/>
                <a:hlinkClick r:id="rId13"/>
              </a:rPr>
              <a:t>http://www.google.com/google-d-s/createforms.html</a:t>
            </a:r>
            <a:r>
              <a:rPr lang="en-US" sz="1200" dirty="0" smtClean="0">
                <a:latin typeface="Arial"/>
                <a:cs typeface="Arial"/>
              </a:rPr>
              <a:t> </a:t>
            </a:r>
          </a:p>
          <a:p>
            <a:pPr>
              <a:buNone/>
            </a:pPr>
            <a:r>
              <a:rPr lang="en-US" sz="1200" dirty="0" smtClean="0">
                <a:latin typeface="Arial"/>
                <a:cs typeface="Arial"/>
              </a:rPr>
              <a:t> </a:t>
            </a:r>
          </a:p>
          <a:p>
            <a:pPr>
              <a:buNone/>
            </a:pPr>
            <a:endParaRPr lang="en-US" sz="1200" dirty="0">
              <a:latin typeface="Arial"/>
              <a:cs typeface="Aria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Resources for Digital Storytelling with </a:t>
            </a:r>
            <a:r>
              <a:rPr lang="en-US" sz="2400" b="1" dirty="0" err="1" smtClean="0">
                <a:latin typeface="Arial"/>
                <a:cs typeface="Arial"/>
              </a:rPr>
              <a:t>iPads</a:t>
            </a:r>
            <a:r>
              <a:rPr lang="en-US" sz="2400" b="1" dirty="0" smtClean="0">
                <a:latin typeface="Arial"/>
                <a:cs typeface="Arial"/>
              </a:rPr>
              <a:t> and in the</a:t>
            </a:r>
            <a:br>
              <a:rPr lang="en-US" sz="2400" b="1" dirty="0" smtClean="0">
                <a:latin typeface="Arial"/>
                <a:cs typeface="Arial"/>
              </a:rPr>
            </a:br>
            <a:r>
              <a:rPr lang="en-US" sz="2400" b="1" dirty="0" smtClean="0">
                <a:latin typeface="Arial"/>
                <a:cs typeface="Arial"/>
              </a:rPr>
              <a:t>Music Technology Lab Pg. 6:</a:t>
            </a:r>
            <a:endParaRPr lang="en-US" sz="2400" dirty="0">
              <a:latin typeface="Arial"/>
              <a:cs typeface="Arial"/>
            </a:endParaRPr>
          </a:p>
        </p:txBody>
      </p:sp>
      <p:sp>
        <p:nvSpPr>
          <p:cNvPr id="3" name="Content Placeholder 2"/>
          <p:cNvSpPr>
            <a:spLocks noGrp="1"/>
          </p:cNvSpPr>
          <p:nvPr>
            <p:ph sz="half" idx="1"/>
          </p:nvPr>
        </p:nvSpPr>
        <p:spPr>
          <a:xfrm>
            <a:off x="457200" y="1600200"/>
            <a:ext cx="4038600" cy="5257800"/>
          </a:xfrm>
        </p:spPr>
        <p:txBody>
          <a:bodyPr/>
          <a:lstStyle/>
          <a:p>
            <a:pPr>
              <a:buFont typeface="Wingdings" charset="2"/>
              <a:buChar char="Ø"/>
            </a:pPr>
            <a:r>
              <a:rPr lang="en-US" sz="1400" b="1" dirty="0" smtClean="0">
                <a:latin typeface="Arial"/>
                <a:cs typeface="Arial"/>
              </a:rPr>
              <a:t>Classroom Management and Productivity for Common Core Music Projects</a:t>
            </a:r>
          </a:p>
          <a:p>
            <a:pPr>
              <a:buNone/>
            </a:pPr>
            <a:r>
              <a:rPr lang="en-US" sz="1400" b="1" dirty="0" smtClean="0">
                <a:latin typeface="Arial"/>
                <a:cs typeface="Arial"/>
              </a:rPr>
              <a:t>	Resources:</a:t>
            </a:r>
          </a:p>
          <a:p>
            <a:pPr>
              <a:buNone/>
            </a:pPr>
            <a:r>
              <a:rPr lang="en-US" sz="1200" dirty="0" smtClean="0">
                <a:latin typeface="Arial"/>
                <a:cs typeface="Arial"/>
              </a:rPr>
              <a:t> </a:t>
            </a:r>
          </a:p>
          <a:p>
            <a:pPr>
              <a:buNone/>
            </a:pPr>
            <a:r>
              <a:rPr lang="en-US" sz="1200" i="1" dirty="0" err="1" smtClean="0">
                <a:latin typeface="Arial"/>
                <a:cs typeface="Arial"/>
              </a:rPr>
              <a:t>Dropbox</a:t>
            </a:r>
            <a:r>
              <a:rPr lang="en-US" sz="1200" dirty="0" smtClean="0">
                <a:latin typeface="Arial"/>
                <a:cs typeface="Arial"/>
              </a:rPr>
              <a:t>: </a:t>
            </a:r>
            <a:r>
              <a:rPr lang="en-US" sz="1200" u="sng" dirty="0" smtClean="0">
                <a:latin typeface="Arial"/>
                <a:cs typeface="Arial"/>
                <a:hlinkClick r:id="rId2"/>
              </a:rPr>
              <a:t>https://www.dropbox.com</a:t>
            </a:r>
            <a:endParaRPr lang="en-US" sz="1200" dirty="0" smtClean="0">
              <a:latin typeface="Arial"/>
              <a:cs typeface="Arial"/>
            </a:endParaRPr>
          </a:p>
          <a:p>
            <a:pPr>
              <a:buNone/>
            </a:pPr>
            <a:r>
              <a:rPr lang="en-US" sz="1200" i="1" dirty="0" err="1" smtClean="0">
                <a:latin typeface="Arial"/>
                <a:cs typeface="Arial"/>
              </a:rPr>
              <a:t>SoundCloud</a:t>
            </a:r>
            <a:r>
              <a:rPr lang="en-US" sz="1200" dirty="0" smtClean="0">
                <a:latin typeface="Arial"/>
                <a:cs typeface="Arial"/>
              </a:rPr>
              <a:t>: </a:t>
            </a:r>
            <a:r>
              <a:rPr lang="en-US" sz="1200" u="sng" dirty="0" smtClean="0">
                <a:latin typeface="Arial"/>
                <a:cs typeface="Arial"/>
                <a:hlinkClick r:id="rId3"/>
              </a:rPr>
              <a:t>http://www.soundcloud.com</a:t>
            </a:r>
            <a:endParaRPr lang="en-US" sz="1200" dirty="0" smtClean="0">
              <a:latin typeface="Arial"/>
              <a:cs typeface="Arial"/>
            </a:endParaRPr>
          </a:p>
          <a:p>
            <a:pPr>
              <a:buNone/>
            </a:pPr>
            <a:r>
              <a:rPr lang="en-US" sz="1200" i="1" dirty="0" smtClean="0">
                <a:latin typeface="Arial"/>
                <a:cs typeface="Arial"/>
              </a:rPr>
              <a:t>Class Dojo</a:t>
            </a:r>
            <a:r>
              <a:rPr lang="en-US" sz="1200" dirty="0" smtClean="0">
                <a:latin typeface="Arial"/>
                <a:cs typeface="Arial"/>
              </a:rPr>
              <a:t>: </a:t>
            </a:r>
            <a:r>
              <a:rPr lang="en-US" sz="1200" u="sng" dirty="0" smtClean="0">
                <a:latin typeface="Arial"/>
                <a:cs typeface="Arial"/>
                <a:hlinkClick r:id="rId4"/>
              </a:rPr>
              <a:t>http://www.classdojo.com</a:t>
            </a:r>
            <a:endParaRPr lang="en-US" sz="1200" dirty="0" smtClean="0">
              <a:latin typeface="Arial"/>
              <a:cs typeface="Arial"/>
            </a:endParaRPr>
          </a:p>
          <a:p>
            <a:pPr>
              <a:buNone/>
            </a:pPr>
            <a:r>
              <a:rPr lang="en-US" sz="1200" i="1" dirty="0" smtClean="0">
                <a:latin typeface="Arial"/>
                <a:cs typeface="Arial"/>
              </a:rPr>
              <a:t>Gaggle</a:t>
            </a:r>
            <a:r>
              <a:rPr lang="en-US" sz="1200" dirty="0" smtClean="0">
                <a:latin typeface="Arial"/>
                <a:cs typeface="Arial"/>
              </a:rPr>
              <a:t>: </a:t>
            </a:r>
            <a:r>
              <a:rPr lang="en-US" sz="1200" u="sng" dirty="0" smtClean="0">
                <a:latin typeface="Arial"/>
                <a:cs typeface="Arial"/>
                <a:hlinkClick r:id="rId5"/>
              </a:rPr>
              <a:t>http://www.gaggle.net</a:t>
            </a:r>
            <a:endParaRPr lang="en-US" sz="1200" dirty="0" smtClean="0">
              <a:latin typeface="Arial"/>
              <a:cs typeface="Arial"/>
            </a:endParaRPr>
          </a:p>
          <a:p>
            <a:pPr>
              <a:buNone/>
            </a:pPr>
            <a:r>
              <a:rPr lang="en-US" sz="1200" i="1" dirty="0" err="1" smtClean="0">
                <a:latin typeface="Arial"/>
                <a:cs typeface="Arial"/>
              </a:rPr>
              <a:t>Edmodo</a:t>
            </a:r>
            <a:r>
              <a:rPr lang="en-US" sz="1200" dirty="0" smtClean="0">
                <a:latin typeface="Arial"/>
                <a:cs typeface="Arial"/>
              </a:rPr>
              <a:t>: </a:t>
            </a:r>
            <a:r>
              <a:rPr lang="en-US" sz="1200" dirty="0" smtClean="0">
                <a:latin typeface="Arial"/>
                <a:cs typeface="Arial"/>
                <a:hlinkClick r:id="rId6"/>
              </a:rPr>
              <a:t>http://www.edmodo.com</a:t>
            </a:r>
            <a:endParaRPr lang="en-US" sz="1200" dirty="0" smtClean="0">
              <a:latin typeface="Arial"/>
              <a:cs typeface="Arial"/>
            </a:endParaRPr>
          </a:p>
          <a:p>
            <a:pPr>
              <a:buNone/>
            </a:pPr>
            <a:r>
              <a:rPr lang="en-US" sz="1200" i="1" dirty="0" err="1" smtClean="0">
                <a:latin typeface="Arial"/>
                <a:cs typeface="Arial"/>
              </a:rPr>
              <a:t>Idoceo</a:t>
            </a:r>
            <a:r>
              <a:rPr lang="en-US" sz="1200" dirty="0" smtClean="0">
                <a:latin typeface="Arial"/>
                <a:cs typeface="Arial"/>
              </a:rPr>
              <a:t>: </a:t>
            </a:r>
            <a:r>
              <a:rPr lang="en-US" sz="1200" u="sng" dirty="0" smtClean="0">
                <a:latin typeface="Arial"/>
                <a:cs typeface="Arial"/>
                <a:hlinkClick r:id="rId7"/>
              </a:rPr>
              <a:t>http://www.idoceo.net/index.php/en</a:t>
            </a:r>
            <a:endParaRPr lang="en-US" sz="1200" dirty="0" smtClean="0">
              <a:latin typeface="Arial"/>
              <a:cs typeface="Arial"/>
            </a:endParaRPr>
          </a:p>
          <a:p>
            <a:pPr>
              <a:buNone/>
            </a:pPr>
            <a:r>
              <a:rPr lang="en-US" sz="1200" u="sng" dirty="0" smtClean="0">
                <a:latin typeface="Arial"/>
                <a:cs typeface="Arial"/>
                <a:hlinkClick r:id="rId8"/>
              </a:rPr>
              <a:t>https://itunes.apple.com/us/app/idoceo-teachers-</a:t>
            </a:r>
          </a:p>
          <a:p>
            <a:pPr>
              <a:buNone/>
            </a:pPr>
            <a:r>
              <a:rPr lang="en-US" sz="1200" u="sng" dirty="0" smtClean="0">
                <a:latin typeface="Arial"/>
                <a:cs typeface="Arial"/>
                <a:hlinkClick r:id="rId8"/>
              </a:rPr>
              <a:t>notepad/id477120941</a:t>
            </a:r>
            <a:endParaRPr lang="en-US" sz="1200" dirty="0" smtClean="0">
              <a:latin typeface="Arial"/>
              <a:cs typeface="Arial"/>
            </a:endParaRPr>
          </a:p>
          <a:p>
            <a:pPr>
              <a:buNone/>
            </a:pPr>
            <a:r>
              <a:rPr lang="en-US" sz="1200" i="1" dirty="0" err="1" smtClean="0">
                <a:latin typeface="Arial"/>
                <a:cs typeface="Arial"/>
              </a:rPr>
              <a:t>Socrative</a:t>
            </a:r>
            <a:r>
              <a:rPr lang="en-US" sz="1200" dirty="0" smtClean="0">
                <a:latin typeface="Arial"/>
                <a:cs typeface="Arial"/>
              </a:rPr>
              <a:t>: </a:t>
            </a:r>
            <a:r>
              <a:rPr lang="en-US" sz="1200" u="sng" dirty="0" smtClean="0">
                <a:latin typeface="Arial"/>
                <a:cs typeface="Arial"/>
                <a:hlinkClick r:id="rId9"/>
              </a:rPr>
              <a:t>www.socrative.com</a:t>
            </a:r>
            <a:endParaRPr lang="en-US" sz="1200" dirty="0" smtClean="0">
              <a:latin typeface="Arial"/>
              <a:cs typeface="Arial"/>
            </a:endParaRPr>
          </a:p>
          <a:p>
            <a:pPr>
              <a:buNone/>
            </a:pPr>
            <a:r>
              <a:rPr lang="en-US" sz="1200" i="1" dirty="0" smtClean="0">
                <a:latin typeface="Arial"/>
                <a:cs typeface="Arial"/>
              </a:rPr>
              <a:t>iTunes Match</a:t>
            </a:r>
            <a:r>
              <a:rPr lang="en-US" sz="1200" dirty="0" smtClean="0">
                <a:latin typeface="Arial"/>
                <a:cs typeface="Arial"/>
              </a:rPr>
              <a:t>: </a:t>
            </a:r>
            <a:r>
              <a:rPr lang="en-US" sz="1200" u="sng" dirty="0" smtClean="0">
                <a:latin typeface="Arial"/>
                <a:cs typeface="Arial"/>
                <a:hlinkClick r:id="rId10"/>
              </a:rPr>
              <a:t>www.apple.com/itunes/itunes-match</a:t>
            </a:r>
            <a:endParaRPr lang="en-US" sz="1200" dirty="0" smtClean="0">
              <a:latin typeface="Arial"/>
              <a:cs typeface="Arial"/>
            </a:endParaRPr>
          </a:p>
          <a:p>
            <a:pPr>
              <a:buNone/>
            </a:pPr>
            <a:r>
              <a:rPr lang="en-US" sz="1200" i="1" dirty="0" smtClean="0">
                <a:latin typeface="Arial"/>
                <a:cs typeface="Arial"/>
              </a:rPr>
              <a:t>Google Drive</a:t>
            </a:r>
            <a:r>
              <a:rPr lang="en-US" sz="1200" dirty="0" smtClean="0">
                <a:latin typeface="Arial"/>
                <a:cs typeface="Arial"/>
              </a:rPr>
              <a:t>: </a:t>
            </a:r>
            <a:r>
              <a:rPr lang="en-US" sz="1200" u="sng" dirty="0" smtClean="0">
                <a:latin typeface="Arial"/>
                <a:cs typeface="Arial"/>
                <a:hlinkClick r:id="rId11"/>
              </a:rPr>
              <a:t>https://drive.google.com</a:t>
            </a:r>
            <a:endParaRPr lang="en-US" sz="1200" dirty="0" smtClean="0">
              <a:latin typeface="Arial"/>
              <a:cs typeface="Arial"/>
            </a:endParaRPr>
          </a:p>
          <a:p>
            <a:pPr>
              <a:buNone/>
            </a:pPr>
            <a:r>
              <a:rPr lang="en-US" sz="1200" i="1" dirty="0" err="1" smtClean="0">
                <a:latin typeface="Arial"/>
                <a:cs typeface="Arial"/>
              </a:rPr>
              <a:t>Quickoffice</a:t>
            </a:r>
            <a:r>
              <a:rPr lang="en-US" sz="1200" dirty="0" smtClean="0">
                <a:latin typeface="Arial"/>
                <a:cs typeface="Arial"/>
              </a:rPr>
              <a:t>: </a:t>
            </a:r>
            <a:r>
              <a:rPr lang="en-US" sz="1200" u="sng" dirty="0" smtClean="0">
                <a:latin typeface="Arial"/>
                <a:cs typeface="Arial"/>
                <a:hlinkClick r:id="rId12"/>
              </a:rPr>
              <a:t>http://www.google.com/drive/apps.html</a:t>
            </a:r>
            <a:endParaRPr lang="en-US" sz="1200" dirty="0" smtClean="0">
              <a:latin typeface="Arial"/>
              <a:cs typeface="Arial"/>
            </a:endParaRPr>
          </a:p>
          <a:p>
            <a:pPr>
              <a:buNone/>
            </a:pPr>
            <a:r>
              <a:rPr lang="en-US" sz="1200" i="1" dirty="0" err="1" smtClean="0">
                <a:latin typeface="Arial"/>
                <a:cs typeface="Arial"/>
              </a:rPr>
              <a:t>Evernote</a:t>
            </a:r>
            <a:r>
              <a:rPr lang="en-US" sz="1200" dirty="0" smtClean="0">
                <a:latin typeface="Arial"/>
                <a:cs typeface="Arial"/>
              </a:rPr>
              <a:t>: </a:t>
            </a:r>
          </a:p>
          <a:p>
            <a:pPr>
              <a:buNone/>
            </a:pPr>
            <a:r>
              <a:rPr lang="en-US" sz="1200" u="sng" dirty="0" smtClean="0">
                <a:latin typeface="Arial"/>
                <a:cs typeface="Arial"/>
                <a:hlinkClick r:id="rId13"/>
              </a:rPr>
              <a:t>https://itunes.apple.com/us/app/evernote/id281796108?</a:t>
            </a:r>
          </a:p>
          <a:p>
            <a:pPr>
              <a:buNone/>
            </a:pPr>
            <a:r>
              <a:rPr lang="en-US" sz="1200" u="sng" dirty="0" smtClean="0">
                <a:latin typeface="Arial"/>
                <a:cs typeface="Arial"/>
                <a:hlinkClick r:id="rId13"/>
              </a:rPr>
              <a:t>mt=8</a:t>
            </a:r>
            <a:endParaRPr lang="en-US" sz="1200" dirty="0" smtClean="0">
              <a:latin typeface="Arial"/>
              <a:cs typeface="Arial"/>
            </a:endParaRPr>
          </a:p>
          <a:p>
            <a:pPr>
              <a:buNone/>
            </a:pPr>
            <a:endParaRPr lang="en-US" sz="1200" dirty="0">
              <a:latin typeface="Arial"/>
              <a:cs typeface="Arial"/>
            </a:endParaRPr>
          </a:p>
        </p:txBody>
      </p:sp>
      <p:sp>
        <p:nvSpPr>
          <p:cNvPr id="4" name="Content Placeholder 3"/>
          <p:cNvSpPr>
            <a:spLocks noGrp="1"/>
          </p:cNvSpPr>
          <p:nvPr>
            <p:ph sz="half" idx="2"/>
          </p:nvPr>
        </p:nvSpPr>
        <p:spPr>
          <a:xfrm>
            <a:off x="4648200" y="2590800"/>
            <a:ext cx="4038600" cy="4267200"/>
          </a:xfrm>
        </p:spPr>
        <p:txBody>
          <a:bodyPr/>
          <a:lstStyle/>
          <a:p>
            <a:pPr>
              <a:buNone/>
            </a:pPr>
            <a:r>
              <a:rPr lang="en-US" sz="1200" i="1" dirty="0" err="1" smtClean="0">
                <a:latin typeface="Arial"/>
                <a:cs typeface="Arial"/>
              </a:rPr>
              <a:t>eduClipper</a:t>
            </a:r>
            <a:r>
              <a:rPr lang="en-US" sz="1200" dirty="0" smtClean="0">
                <a:latin typeface="Arial"/>
                <a:cs typeface="Arial"/>
              </a:rPr>
              <a:t>: </a:t>
            </a:r>
            <a:r>
              <a:rPr lang="en-US" sz="1200" u="sng" dirty="0" smtClean="0">
                <a:latin typeface="Arial"/>
                <a:cs typeface="Arial"/>
                <a:hlinkClick r:id="rId14"/>
              </a:rPr>
              <a:t>https://www.educlipper.net</a:t>
            </a:r>
            <a:endParaRPr lang="en-US" sz="1200" dirty="0" smtClean="0">
              <a:latin typeface="Arial"/>
              <a:cs typeface="Arial"/>
            </a:endParaRPr>
          </a:p>
          <a:p>
            <a:pPr>
              <a:buNone/>
            </a:pPr>
            <a:r>
              <a:rPr lang="en-US" sz="1200" i="1" dirty="0" err="1" smtClean="0">
                <a:latin typeface="Arial"/>
                <a:cs typeface="Arial"/>
              </a:rPr>
              <a:t>LiveBinders</a:t>
            </a:r>
            <a:r>
              <a:rPr lang="en-US" sz="1200" dirty="0" smtClean="0">
                <a:latin typeface="Arial"/>
                <a:cs typeface="Arial"/>
              </a:rPr>
              <a:t>: </a:t>
            </a:r>
            <a:r>
              <a:rPr lang="en-US" sz="1200" u="sng" dirty="0" smtClean="0">
                <a:latin typeface="Arial"/>
                <a:cs typeface="Arial"/>
                <a:hlinkClick r:id="rId15"/>
              </a:rPr>
              <a:t>http://www.livebinders.com</a:t>
            </a:r>
            <a:endParaRPr lang="en-US" sz="1200" dirty="0" smtClean="0">
              <a:latin typeface="Arial"/>
              <a:cs typeface="Arial"/>
            </a:endParaRPr>
          </a:p>
          <a:p>
            <a:pPr>
              <a:buNone/>
            </a:pPr>
            <a:r>
              <a:rPr lang="en-US" sz="1200" i="1" dirty="0" err="1" smtClean="0">
                <a:latin typeface="Arial"/>
                <a:cs typeface="Arial"/>
              </a:rPr>
              <a:t>Pinterest</a:t>
            </a:r>
            <a:r>
              <a:rPr lang="en-US" sz="1200" dirty="0" smtClean="0">
                <a:latin typeface="Arial"/>
                <a:cs typeface="Arial"/>
              </a:rPr>
              <a:t>: </a:t>
            </a:r>
            <a:r>
              <a:rPr lang="en-US" sz="1200" u="sng" dirty="0" smtClean="0">
                <a:latin typeface="Arial"/>
                <a:cs typeface="Arial"/>
                <a:hlinkClick r:id="rId16"/>
              </a:rPr>
              <a:t>http://www.pinterest.com</a:t>
            </a:r>
            <a:endParaRPr lang="en-US" sz="1200" dirty="0" smtClean="0">
              <a:latin typeface="Arial"/>
              <a:cs typeface="Arial"/>
            </a:endParaRPr>
          </a:p>
          <a:p>
            <a:pPr>
              <a:buNone/>
            </a:pPr>
            <a:r>
              <a:rPr lang="en-US" sz="1200" i="1" dirty="0" err="1" smtClean="0">
                <a:latin typeface="Arial"/>
                <a:cs typeface="Arial"/>
              </a:rPr>
              <a:t>Feedly</a:t>
            </a:r>
            <a:r>
              <a:rPr lang="en-US" sz="1200" dirty="0" smtClean="0">
                <a:latin typeface="Arial"/>
                <a:cs typeface="Arial"/>
              </a:rPr>
              <a:t>: </a:t>
            </a:r>
            <a:r>
              <a:rPr lang="en-US" sz="1200" u="sng" dirty="0" smtClean="0">
                <a:latin typeface="Arial"/>
                <a:cs typeface="Arial"/>
                <a:hlinkClick r:id="rId17"/>
              </a:rPr>
              <a:t>http://feedly.com/index.html#welcome</a:t>
            </a:r>
            <a:endParaRPr lang="en-US" sz="1200" dirty="0" smtClean="0">
              <a:latin typeface="Arial"/>
              <a:cs typeface="Arial"/>
            </a:endParaRPr>
          </a:p>
          <a:p>
            <a:pPr>
              <a:buNone/>
            </a:pPr>
            <a:r>
              <a:rPr lang="en-US" sz="1200" i="1" dirty="0" smtClean="0">
                <a:latin typeface="Arial"/>
                <a:cs typeface="Arial"/>
              </a:rPr>
              <a:t>QR Reader for </a:t>
            </a:r>
            <a:r>
              <a:rPr lang="en-US" sz="1200" i="1" dirty="0" err="1" smtClean="0">
                <a:latin typeface="Arial"/>
                <a:cs typeface="Arial"/>
              </a:rPr>
              <a:t>iPad</a:t>
            </a:r>
            <a:r>
              <a:rPr lang="en-US" sz="1200" dirty="0" smtClean="0">
                <a:latin typeface="Arial"/>
                <a:cs typeface="Arial"/>
              </a:rPr>
              <a:t>: </a:t>
            </a:r>
          </a:p>
          <a:p>
            <a:pPr>
              <a:buNone/>
            </a:pPr>
            <a:r>
              <a:rPr lang="en-US" sz="1200" u="sng" dirty="0" smtClean="0">
                <a:latin typeface="Arial"/>
                <a:cs typeface="Arial"/>
                <a:hlinkClick r:id="rId18"/>
              </a:rPr>
              <a:t>https://itunes.apple.com/us/app/qr-reader-for-</a:t>
            </a:r>
            <a:r>
              <a:rPr lang="en-US" sz="1200" dirty="0" smtClean="0">
                <a:latin typeface="Arial"/>
                <a:cs typeface="Arial"/>
                <a:hlinkClick r:id="rId18"/>
              </a:rPr>
              <a:t>	</a:t>
            </a:r>
            <a:r>
              <a:rPr lang="en-US" sz="1200" u="sng" dirty="0" smtClean="0">
                <a:latin typeface="Arial"/>
                <a:cs typeface="Arial"/>
                <a:hlinkClick r:id="rId18"/>
              </a:rPr>
              <a:t>ipad/</a:t>
            </a:r>
          </a:p>
          <a:p>
            <a:pPr>
              <a:buNone/>
            </a:pPr>
            <a:r>
              <a:rPr lang="en-US" sz="1200" u="sng" dirty="0" smtClean="0">
                <a:latin typeface="Arial"/>
                <a:cs typeface="Arial"/>
                <a:hlinkClick r:id="rId18"/>
              </a:rPr>
              <a:t>id426170776?mt=8</a:t>
            </a:r>
            <a:endParaRPr lang="en-US" sz="1200" dirty="0" smtClean="0">
              <a:latin typeface="Arial"/>
              <a:cs typeface="Arial"/>
            </a:endParaRPr>
          </a:p>
          <a:p>
            <a:pPr>
              <a:buNone/>
            </a:pPr>
            <a:r>
              <a:rPr lang="en-US" sz="1200" i="1" dirty="0" err="1" smtClean="0">
                <a:latin typeface="Arial"/>
                <a:cs typeface="Arial"/>
              </a:rPr>
              <a:t>TicoTimer</a:t>
            </a:r>
            <a:r>
              <a:rPr lang="en-US" sz="1200" dirty="0" smtClean="0">
                <a:latin typeface="Arial"/>
                <a:cs typeface="Arial"/>
              </a:rPr>
              <a:t>: </a:t>
            </a:r>
          </a:p>
          <a:p>
            <a:pPr>
              <a:buNone/>
            </a:pPr>
            <a:r>
              <a:rPr lang="en-US" sz="1200" u="sng" dirty="0" smtClean="0">
                <a:latin typeface="Arial"/>
                <a:cs typeface="Arial"/>
                <a:hlinkClick r:id="rId19"/>
              </a:rPr>
              <a:t>https://itunes.apple.com/us/app/tico-timer/id792953890?</a:t>
            </a:r>
          </a:p>
          <a:p>
            <a:pPr>
              <a:buNone/>
            </a:pPr>
            <a:r>
              <a:rPr lang="en-US" sz="1200" u="sng" dirty="0" smtClean="0">
                <a:latin typeface="Arial"/>
                <a:cs typeface="Arial"/>
                <a:hlinkClick r:id="rId19"/>
              </a:rPr>
              <a:t>mt=8&amp;utm_campaign=Listly&amp;utm_medium=list&amp;utm_sou</a:t>
            </a:r>
          </a:p>
          <a:p>
            <a:pPr>
              <a:buNone/>
            </a:pPr>
            <a:r>
              <a:rPr lang="en-US" sz="1200" u="sng" dirty="0" smtClean="0">
                <a:latin typeface="Arial"/>
                <a:cs typeface="Arial"/>
                <a:hlinkClick r:id="rId19"/>
              </a:rPr>
              <a:t>rce=listly</a:t>
            </a:r>
            <a:endParaRPr lang="en-US" sz="1200" dirty="0" smtClean="0">
              <a:latin typeface="Arial"/>
              <a:cs typeface="Arial"/>
            </a:endParaRPr>
          </a:p>
          <a:p>
            <a:pPr>
              <a:buNone/>
            </a:pPr>
            <a:r>
              <a:rPr lang="en-US" sz="1200" i="1" dirty="0" err="1" smtClean="0">
                <a:latin typeface="Arial"/>
                <a:cs typeface="Arial"/>
              </a:rPr>
              <a:t>Teachit</a:t>
            </a:r>
            <a:r>
              <a:rPr lang="en-US" sz="1200" i="1" dirty="0" smtClean="0">
                <a:latin typeface="Arial"/>
                <a:cs typeface="Arial"/>
              </a:rPr>
              <a:t> Timer</a:t>
            </a:r>
            <a:r>
              <a:rPr lang="en-US" sz="1200" dirty="0" smtClean="0">
                <a:latin typeface="Arial"/>
                <a:cs typeface="Arial"/>
              </a:rPr>
              <a:t>: </a:t>
            </a:r>
          </a:p>
          <a:p>
            <a:pPr>
              <a:buNone/>
            </a:pPr>
            <a:r>
              <a:rPr lang="en-US" sz="1200" u="sng" dirty="0" smtClean="0">
                <a:latin typeface="Arial"/>
                <a:cs typeface="Arial"/>
                <a:hlinkClick r:id="rId20"/>
              </a:rPr>
              <a:t>http://www.teachit.co.uk/custom_content/Timer/</a:t>
            </a:r>
          </a:p>
          <a:p>
            <a:pPr>
              <a:buNone/>
            </a:pPr>
            <a:r>
              <a:rPr lang="en-US" sz="1200" u="sng" dirty="0" smtClean="0">
                <a:latin typeface="Arial"/>
                <a:cs typeface="Arial"/>
                <a:hlinkClick r:id="rId20"/>
              </a:rPr>
              <a:t>clock3.html</a:t>
            </a:r>
            <a:endParaRPr lang="en-US" sz="1200" dirty="0" smtClean="0">
              <a:latin typeface="Arial"/>
              <a:cs typeface="Arial"/>
            </a:endParaRPr>
          </a:p>
          <a:p>
            <a:pPr>
              <a:buNone/>
            </a:pPr>
            <a:r>
              <a:rPr lang="en-US" sz="1200" i="1" dirty="0" err="1" smtClean="0">
                <a:latin typeface="Arial"/>
                <a:cs typeface="Arial"/>
              </a:rPr>
              <a:t>Spotify</a:t>
            </a:r>
            <a:r>
              <a:rPr lang="en-US" sz="1200" dirty="0" smtClean="0">
                <a:latin typeface="Arial"/>
                <a:cs typeface="Arial"/>
              </a:rPr>
              <a:t>: </a:t>
            </a:r>
            <a:r>
              <a:rPr lang="en-US" sz="1200" u="sng" dirty="0" smtClean="0">
                <a:latin typeface="Arial"/>
                <a:cs typeface="Arial"/>
                <a:hlinkClick r:id="rId21"/>
              </a:rPr>
              <a:t>https://www.spotify.com/us</a:t>
            </a:r>
            <a:endParaRPr lang="en-US" sz="1200" dirty="0" smtClean="0">
              <a:latin typeface="Arial"/>
              <a:cs typeface="Arial"/>
            </a:endParaRPr>
          </a:p>
          <a:p>
            <a:pPr>
              <a:buNone/>
            </a:pPr>
            <a:r>
              <a:rPr lang="en-US" sz="1200" i="1" dirty="0" smtClean="0">
                <a:latin typeface="Arial"/>
                <a:cs typeface="Arial"/>
              </a:rPr>
              <a:t>iTunes</a:t>
            </a:r>
            <a:r>
              <a:rPr lang="en-US" sz="1200" dirty="0" smtClean="0">
                <a:latin typeface="Arial"/>
                <a:cs typeface="Arial"/>
              </a:rPr>
              <a:t>: </a:t>
            </a:r>
            <a:r>
              <a:rPr lang="en-US" sz="1200" u="sng" dirty="0" smtClean="0">
                <a:latin typeface="Arial"/>
                <a:cs typeface="Arial"/>
                <a:hlinkClick r:id="rId22"/>
              </a:rPr>
              <a:t>http://www.apple.com/itunes</a:t>
            </a:r>
            <a:endParaRPr lang="en-US" sz="1200" u="sng" dirty="0" smtClean="0">
              <a:latin typeface="Arial"/>
              <a:cs typeface="Arial"/>
            </a:endParaRPr>
          </a:p>
          <a:p>
            <a:pPr>
              <a:buNone/>
            </a:pPr>
            <a:endParaRPr lang="en-US" sz="1200" u="sng" dirty="0" smtClean="0">
              <a:latin typeface="Arial"/>
              <a:cs typeface="Arial"/>
            </a:endParaRPr>
          </a:p>
          <a:p>
            <a:pPr>
              <a:buNone/>
            </a:pPr>
            <a:endParaRPr lang="en-US" sz="1200" u="sng" dirty="0" smtClean="0">
              <a:latin typeface="Arial"/>
              <a:cs typeface="Arial"/>
            </a:endParaRPr>
          </a:p>
          <a:p>
            <a:pPr>
              <a:buNone/>
            </a:pPr>
            <a:endParaRPr lang="en-US" sz="1200" u="sng" dirty="0" smtClean="0">
              <a:latin typeface="Arial"/>
              <a:cs typeface="Arial"/>
            </a:endParaRPr>
          </a:p>
          <a:p>
            <a:pPr>
              <a:buNone/>
            </a:pPr>
            <a:endParaRPr lang="en-US" sz="1200" dirty="0" smtClean="0">
              <a:latin typeface="Arial"/>
              <a:cs typeface="Arial"/>
            </a:endParaRP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Resources for Digital Storytelling with </a:t>
            </a:r>
            <a:r>
              <a:rPr lang="en-US" sz="2400" b="1" dirty="0" err="1" smtClean="0">
                <a:latin typeface="Arial"/>
                <a:cs typeface="Arial"/>
              </a:rPr>
              <a:t>iPads</a:t>
            </a:r>
            <a:r>
              <a:rPr lang="en-US" sz="2400" b="1" dirty="0" smtClean="0">
                <a:latin typeface="Arial"/>
                <a:cs typeface="Arial"/>
              </a:rPr>
              <a:t> and in the</a:t>
            </a:r>
            <a:br>
              <a:rPr lang="en-US" sz="2400" b="1" dirty="0" smtClean="0">
                <a:latin typeface="Arial"/>
                <a:cs typeface="Arial"/>
              </a:rPr>
            </a:br>
            <a:r>
              <a:rPr lang="en-US" sz="2400" b="1" dirty="0" smtClean="0">
                <a:latin typeface="Arial"/>
                <a:cs typeface="Arial"/>
              </a:rPr>
              <a:t>Music Technology Lab Pg. 7:</a:t>
            </a:r>
            <a:endParaRPr lang="en-US" sz="2400" dirty="0">
              <a:latin typeface="Arial"/>
              <a:cs typeface="Arial"/>
            </a:endParaRPr>
          </a:p>
        </p:txBody>
      </p:sp>
      <p:sp>
        <p:nvSpPr>
          <p:cNvPr id="3" name="Content Placeholder 2"/>
          <p:cNvSpPr>
            <a:spLocks noGrp="1"/>
          </p:cNvSpPr>
          <p:nvPr>
            <p:ph sz="half" idx="1"/>
          </p:nvPr>
        </p:nvSpPr>
        <p:spPr/>
        <p:txBody>
          <a:bodyPr/>
          <a:lstStyle/>
          <a:p>
            <a:pPr>
              <a:buFont typeface="Wingdings" charset="2"/>
              <a:buChar char="Ø"/>
            </a:pPr>
            <a:r>
              <a:rPr lang="en-US" sz="1400" b="1" dirty="0" smtClean="0">
                <a:latin typeface="Arial"/>
                <a:cs typeface="Arial"/>
              </a:rPr>
              <a:t>Creating Class Blogs, Wiki’s, and Web Sites Resources:</a:t>
            </a:r>
          </a:p>
          <a:p>
            <a:pPr>
              <a:buNone/>
            </a:pPr>
            <a:r>
              <a:rPr lang="en-US" sz="1400" b="1" dirty="0" smtClean="0">
                <a:latin typeface="Arial"/>
                <a:cs typeface="Arial"/>
              </a:rPr>
              <a:t> </a:t>
            </a:r>
          </a:p>
          <a:p>
            <a:pPr>
              <a:buNone/>
            </a:pPr>
            <a:r>
              <a:rPr lang="en-US" sz="1200" i="1" dirty="0" err="1" smtClean="0">
                <a:latin typeface="Arial"/>
                <a:cs typeface="Arial"/>
              </a:rPr>
              <a:t>Edublogs</a:t>
            </a:r>
            <a:r>
              <a:rPr lang="en-US" sz="1200" dirty="0" smtClean="0">
                <a:latin typeface="Arial"/>
                <a:cs typeface="Arial"/>
              </a:rPr>
              <a:t>: </a:t>
            </a:r>
            <a:r>
              <a:rPr lang="en-US" sz="1200" u="sng" dirty="0" smtClean="0">
                <a:latin typeface="Arial"/>
                <a:cs typeface="Arial"/>
                <a:hlinkClick r:id="rId2"/>
              </a:rPr>
              <a:t>http://edublogs.org</a:t>
            </a:r>
            <a:endParaRPr lang="en-US" sz="1200" dirty="0" smtClean="0">
              <a:latin typeface="Arial"/>
              <a:cs typeface="Arial"/>
            </a:endParaRPr>
          </a:p>
          <a:p>
            <a:pPr>
              <a:buNone/>
            </a:pPr>
            <a:r>
              <a:rPr lang="en-US" sz="1200" i="1" dirty="0" smtClean="0">
                <a:latin typeface="Arial"/>
                <a:cs typeface="Arial"/>
              </a:rPr>
              <a:t>Blogger</a:t>
            </a:r>
            <a:r>
              <a:rPr lang="en-US" sz="1200" dirty="0" smtClean="0">
                <a:latin typeface="Arial"/>
                <a:cs typeface="Arial"/>
              </a:rPr>
              <a:t>: </a:t>
            </a:r>
            <a:r>
              <a:rPr lang="en-US" sz="1200" u="sng" dirty="0" smtClean="0">
                <a:latin typeface="Arial"/>
                <a:cs typeface="Arial"/>
                <a:hlinkClick r:id="rId3"/>
              </a:rPr>
              <a:t>https://www.blogger.com/home</a:t>
            </a:r>
            <a:endParaRPr lang="en-US" sz="1200" dirty="0" smtClean="0">
              <a:latin typeface="Arial"/>
              <a:cs typeface="Arial"/>
            </a:endParaRPr>
          </a:p>
          <a:p>
            <a:pPr>
              <a:buNone/>
            </a:pPr>
            <a:r>
              <a:rPr lang="en-US" sz="1200" i="1" dirty="0" err="1" smtClean="0">
                <a:latin typeface="Arial"/>
                <a:cs typeface="Arial"/>
              </a:rPr>
              <a:t>Wikispaces</a:t>
            </a:r>
            <a:r>
              <a:rPr lang="en-US" sz="1200" dirty="0" smtClean="0">
                <a:latin typeface="Arial"/>
                <a:cs typeface="Arial"/>
              </a:rPr>
              <a:t>: </a:t>
            </a:r>
            <a:r>
              <a:rPr lang="en-US" sz="1200" u="sng" dirty="0" smtClean="0">
                <a:latin typeface="Arial"/>
                <a:cs typeface="Arial"/>
                <a:hlinkClick r:id="rId4"/>
              </a:rPr>
              <a:t>www.wikispaces.com</a:t>
            </a:r>
            <a:endParaRPr lang="en-US" sz="1200" dirty="0" smtClean="0">
              <a:latin typeface="Arial"/>
              <a:cs typeface="Arial"/>
            </a:endParaRPr>
          </a:p>
          <a:p>
            <a:pPr>
              <a:buNone/>
            </a:pPr>
            <a:r>
              <a:rPr lang="en-US" sz="1200" i="1" dirty="0" smtClean="0">
                <a:latin typeface="Arial"/>
                <a:cs typeface="Arial"/>
              </a:rPr>
              <a:t>Google Sites</a:t>
            </a:r>
            <a:r>
              <a:rPr lang="en-US" sz="1200" dirty="0" smtClean="0">
                <a:latin typeface="Arial"/>
                <a:cs typeface="Arial"/>
              </a:rPr>
              <a:t>: </a:t>
            </a:r>
          </a:p>
          <a:p>
            <a:pPr>
              <a:buNone/>
            </a:pPr>
            <a:r>
              <a:rPr lang="en-US" sz="1200" u="sng" dirty="0" smtClean="0">
                <a:latin typeface="Arial"/>
                <a:cs typeface="Arial"/>
                <a:hlinkClick r:id="rId5"/>
              </a:rPr>
              <a:t>http://www.google.com/sites/help/intl/en/overview.html</a:t>
            </a:r>
            <a:endParaRPr lang="en-US" sz="1200" dirty="0" smtClean="0">
              <a:latin typeface="Arial"/>
              <a:cs typeface="Arial"/>
            </a:endParaRPr>
          </a:p>
          <a:p>
            <a:pPr>
              <a:buNone/>
            </a:pPr>
            <a:r>
              <a:rPr lang="en-US" sz="1200" i="1" dirty="0" err="1" smtClean="0">
                <a:latin typeface="Arial"/>
                <a:cs typeface="Arial"/>
              </a:rPr>
              <a:t>Weebly</a:t>
            </a:r>
            <a:r>
              <a:rPr lang="en-US" sz="1200" dirty="0" smtClean="0">
                <a:latin typeface="Arial"/>
                <a:cs typeface="Arial"/>
              </a:rPr>
              <a:t>: </a:t>
            </a:r>
            <a:r>
              <a:rPr lang="en-US" sz="1200" u="sng" dirty="0" smtClean="0">
                <a:latin typeface="Arial"/>
                <a:cs typeface="Arial"/>
                <a:hlinkClick r:id="rId6"/>
              </a:rPr>
              <a:t>http://www.weebly.com/#</a:t>
            </a:r>
            <a:endParaRPr lang="en-US" sz="1200" dirty="0" smtClean="0">
              <a:latin typeface="Arial"/>
              <a:cs typeface="Arial"/>
            </a:endParaRPr>
          </a:p>
          <a:p>
            <a:pPr>
              <a:buNone/>
            </a:pPr>
            <a:r>
              <a:rPr lang="en-US" sz="1200" i="1" dirty="0" smtClean="0">
                <a:latin typeface="Arial"/>
                <a:cs typeface="Arial"/>
              </a:rPr>
              <a:t>Gaggle</a:t>
            </a:r>
            <a:r>
              <a:rPr lang="en-US" sz="1200" dirty="0" smtClean="0">
                <a:latin typeface="Arial"/>
                <a:cs typeface="Arial"/>
              </a:rPr>
              <a:t>: </a:t>
            </a:r>
            <a:r>
              <a:rPr lang="en-US" sz="1200" u="sng" dirty="0" smtClean="0">
                <a:latin typeface="Arial"/>
                <a:cs typeface="Arial"/>
                <a:hlinkClick r:id="rId7"/>
              </a:rPr>
              <a:t>http://www.gaggle.net</a:t>
            </a:r>
            <a:endParaRPr lang="en-US" sz="1200" dirty="0" smtClean="0">
              <a:latin typeface="Arial"/>
              <a:cs typeface="Arial"/>
            </a:endParaRPr>
          </a:p>
          <a:p>
            <a:pPr>
              <a:buNone/>
            </a:pPr>
            <a:r>
              <a:rPr lang="en-US" sz="1200" dirty="0" smtClean="0">
                <a:latin typeface="Arial"/>
                <a:cs typeface="Arial"/>
              </a:rPr>
              <a:t>Creating Blogs, Wikis, and Websites Resources from </a:t>
            </a:r>
          </a:p>
          <a:p>
            <a:pPr>
              <a:buNone/>
            </a:pPr>
            <a:r>
              <a:rPr lang="en-US" sz="1200" dirty="0" smtClean="0">
                <a:latin typeface="Arial"/>
                <a:cs typeface="Arial"/>
              </a:rPr>
              <a:t>Richard Byrne’s </a:t>
            </a:r>
            <a:r>
              <a:rPr lang="en-US" sz="1200" i="1" dirty="0" smtClean="0">
                <a:latin typeface="Arial"/>
                <a:cs typeface="Arial"/>
              </a:rPr>
              <a:t>Free Technology For Teachers</a:t>
            </a:r>
            <a:r>
              <a:rPr lang="en-US" sz="1200" dirty="0" smtClean="0">
                <a:latin typeface="Arial"/>
                <a:cs typeface="Arial"/>
              </a:rPr>
              <a:t>: </a:t>
            </a:r>
          </a:p>
          <a:p>
            <a:pPr>
              <a:buNone/>
            </a:pPr>
            <a:r>
              <a:rPr lang="en-US" sz="1200" u="sng" dirty="0" smtClean="0">
                <a:latin typeface="Arial"/>
                <a:cs typeface="Arial"/>
                <a:hlinkClick r:id="rId8"/>
              </a:rPr>
              <a:t>http://www.freetech4teachers.com/p/creating-effective-</a:t>
            </a:r>
          </a:p>
          <a:p>
            <a:pPr>
              <a:buNone/>
            </a:pPr>
            <a:r>
              <a:rPr lang="en-US" sz="1200" u="sng" dirty="0" smtClean="0">
                <a:latin typeface="Arial"/>
                <a:cs typeface="Arial"/>
                <a:hlinkClick r:id="rId8"/>
              </a:rPr>
              <a:t>blogs-websites.html#.UtzzIPYo7yk</a:t>
            </a:r>
            <a:endParaRPr lang="en-US" sz="1200" dirty="0" smtClean="0">
              <a:latin typeface="Arial"/>
              <a:cs typeface="Arial"/>
            </a:endParaRPr>
          </a:p>
          <a:p>
            <a:pPr>
              <a:buNone/>
            </a:pPr>
            <a:endParaRPr lang="en-US" dirty="0"/>
          </a:p>
        </p:txBody>
      </p:sp>
      <p:sp>
        <p:nvSpPr>
          <p:cNvPr id="4" name="Content Placeholder 3"/>
          <p:cNvSpPr>
            <a:spLocks noGrp="1"/>
          </p:cNvSpPr>
          <p:nvPr>
            <p:ph sz="half" idx="2"/>
          </p:nvPr>
        </p:nvSpPr>
        <p:spPr/>
        <p:txBody>
          <a:bodyPr/>
          <a:lstStyle/>
          <a:p>
            <a:pPr>
              <a:buFont typeface="Wingdings" charset="2"/>
              <a:buChar char="Ø"/>
            </a:pPr>
            <a:r>
              <a:rPr lang="en-US" sz="1400" b="1" dirty="0" smtClean="0">
                <a:latin typeface="Arial"/>
                <a:cs typeface="Arial"/>
              </a:rPr>
              <a:t>Resources for Flipping the Classroom (limited):</a:t>
            </a:r>
          </a:p>
          <a:p>
            <a:pPr>
              <a:buNone/>
            </a:pPr>
            <a:endParaRPr lang="en-US" sz="1200" dirty="0" smtClean="0">
              <a:latin typeface="Arial"/>
              <a:cs typeface="Arial"/>
            </a:endParaRPr>
          </a:p>
          <a:p>
            <a:pPr>
              <a:buNone/>
            </a:pPr>
            <a:r>
              <a:rPr lang="en-US" sz="1200" dirty="0" smtClean="0">
                <a:latin typeface="Arial"/>
                <a:cs typeface="Arial"/>
              </a:rPr>
              <a:t> Flipping The Classroom Resources from Mike Gorman’s </a:t>
            </a:r>
            <a:r>
              <a:rPr lang="en-US" sz="1200" i="1" dirty="0" smtClean="0">
                <a:latin typeface="Arial"/>
                <a:cs typeface="Arial"/>
              </a:rPr>
              <a:t>21st Century Education Technology and Learning</a:t>
            </a:r>
            <a:r>
              <a:rPr lang="en-US" sz="1200" dirty="0" smtClean="0">
                <a:latin typeface="Arial"/>
                <a:cs typeface="Arial"/>
              </a:rPr>
              <a:t>:</a:t>
            </a:r>
          </a:p>
          <a:p>
            <a:pPr>
              <a:buNone/>
            </a:pPr>
            <a:r>
              <a:rPr lang="en-US" sz="1200" u="sng" dirty="0" smtClean="0">
                <a:latin typeface="Arial"/>
                <a:cs typeface="Arial"/>
                <a:hlinkClick r:id="rId9"/>
              </a:rPr>
              <a:t>http://21centuryedtech.wordpress.com/2012/07/18/</a:t>
            </a:r>
          </a:p>
          <a:p>
            <a:pPr>
              <a:buNone/>
            </a:pPr>
            <a:r>
              <a:rPr lang="en-US" sz="1200" u="sng" dirty="0" smtClean="0">
                <a:latin typeface="Arial"/>
                <a:cs typeface="Arial"/>
                <a:hlinkClick r:id="rId9"/>
              </a:rPr>
              <a:t>flipping-the-classroom-a-goldmine-of-research-and-</a:t>
            </a:r>
          </a:p>
          <a:p>
            <a:pPr>
              <a:buNone/>
            </a:pPr>
            <a:r>
              <a:rPr lang="en-US" sz="1200" u="sng" dirty="0" smtClean="0">
                <a:latin typeface="Arial"/>
                <a:cs typeface="Arial"/>
                <a:hlinkClick r:id="rId9"/>
              </a:rPr>
              <a:t>resources-to-keep-you-on-your-feet</a:t>
            </a:r>
            <a:endParaRPr lang="en-US" sz="1200" dirty="0" smtClean="0">
              <a:latin typeface="Arial"/>
              <a:cs typeface="Arial"/>
            </a:endParaRPr>
          </a:p>
          <a:p>
            <a:pPr>
              <a:buNone/>
            </a:pPr>
            <a:r>
              <a:rPr lang="en-US" sz="1200" dirty="0" smtClean="0">
                <a:latin typeface="Arial"/>
                <a:cs typeface="Arial"/>
              </a:rPr>
              <a:t> Flipping the Classroom Resources from Staci </a:t>
            </a:r>
            <a:r>
              <a:rPr lang="en-US" sz="1200" dirty="0" err="1" smtClean="0">
                <a:latin typeface="Arial"/>
                <a:cs typeface="Arial"/>
              </a:rPr>
              <a:t>Trekles</a:t>
            </a:r>
            <a:r>
              <a:rPr lang="en-US" sz="1200" dirty="0" smtClean="0">
                <a:latin typeface="Arial"/>
                <a:cs typeface="Arial"/>
              </a:rPr>
              <a:t>: </a:t>
            </a:r>
          </a:p>
          <a:p>
            <a:pPr>
              <a:buNone/>
            </a:pPr>
            <a:r>
              <a:rPr lang="en-US" sz="1200" u="sng" dirty="0" smtClean="0">
                <a:latin typeface="Arial"/>
                <a:cs typeface="Arial"/>
                <a:hlinkClick r:id="rId10"/>
              </a:rPr>
              <a:t>http://www.slideshare.net/andella/flipping-learning-the-</a:t>
            </a:r>
          </a:p>
          <a:p>
            <a:pPr>
              <a:buNone/>
            </a:pPr>
            <a:r>
              <a:rPr lang="en-US" sz="1200" u="sng" dirty="0" smtClean="0">
                <a:latin typeface="Arial"/>
                <a:cs typeface="Arial"/>
                <a:hlinkClick r:id="rId10"/>
              </a:rPr>
              <a:t>good-the-bad-and-the-ugle</a:t>
            </a:r>
            <a:endParaRPr lang="en-US" sz="1200" dirty="0" smtClean="0">
              <a:latin typeface="Arial"/>
              <a:cs typeface="Arial"/>
            </a:endParaRPr>
          </a:p>
          <a:p>
            <a:pPr>
              <a:buNone/>
            </a:pPr>
            <a:r>
              <a:rPr lang="en-US" sz="1200" i="1" dirty="0" err="1" smtClean="0">
                <a:latin typeface="Arial"/>
                <a:cs typeface="Arial"/>
              </a:rPr>
              <a:t>Knowmia</a:t>
            </a:r>
            <a:r>
              <a:rPr lang="en-US" sz="1200" dirty="0" smtClean="0">
                <a:latin typeface="Arial"/>
                <a:cs typeface="Arial"/>
              </a:rPr>
              <a:t>: </a:t>
            </a:r>
            <a:r>
              <a:rPr lang="en-US" sz="1200" u="sng" dirty="0" smtClean="0">
                <a:latin typeface="Arial"/>
                <a:cs typeface="Arial"/>
                <a:hlinkClick r:id="rId11"/>
              </a:rPr>
              <a:t>http://www.knowmia.com/watch/lesson/19724</a:t>
            </a:r>
            <a:endParaRPr lang="en-US" sz="1200" dirty="0" smtClean="0">
              <a:latin typeface="Arial"/>
              <a:cs typeface="Arial"/>
            </a:endParaRPr>
          </a:p>
          <a:p>
            <a:endParaRPr lang="en-US" sz="1200" dirty="0">
              <a:latin typeface="Arial"/>
              <a:cs typeface="Aria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Hardware Resources for Digital Storytelling with </a:t>
            </a:r>
            <a:r>
              <a:rPr lang="en-US" sz="2400" b="1" dirty="0" err="1" smtClean="0">
                <a:latin typeface="Arial"/>
                <a:cs typeface="Arial"/>
              </a:rPr>
              <a:t>iPads</a:t>
            </a:r>
            <a:r>
              <a:rPr lang="en-US" sz="2400" b="1" dirty="0" smtClean="0">
                <a:latin typeface="Arial"/>
                <a:cs typeface="Arial"/>
              </a:rPr>
              <a:t> and in the Music Technology Lab:</a:t>
            </a:r>
            <a:endParaRPr lang="en-US" sz="2400" dirty="0">
              <a:latin typeface="Arial"/>
              <a:cs typeface="Arial"/>
            </a:endParaRPr>
          </a:p>
        </p:txBody>
      </p:sp>
      <p:sp>
        <p:nvSpPr>
          <p:cNvPr id="3" name="Content Placeholder 2"/>
          <p:cNvSpPr>
            <a:spLocks noGrp="1"/>
          </p:cNvSpPr>
          <p:nvPr>
            <p:ph sz="half" idx="1"/>
          </p:nvPr>
        </p:nvSpPr>
        <p:spPr>
          <a:xfrm>
            <a:off x="457200" y="1600200"/>
            <a:ext cx="4038600" cy="5257800"/>
          </a:xfrm>
        </p:spPr>
        <p:txBody>
          <a:bodyPr/>
          <a:lstStyle/>
          <a:p>
            <a:pPr>
              <a:buFont typeface="Wingdings" charset="2"/>
              <a:buChar char="Ø"/>
            </a:pPr>
            <a:r>
              <a:rPr lang="en-US" sz="1800" b="1" dirty="0" smtClean="0">
                <a:latin typeface="Arial"/>
                <a:cs typeface="Arial"/>
              </a:rPr>
              <a:t>Hardware for Digital Storytelling with </a:t>
            </a:r>
            <a:r>
              <a:rPr lang="en-US" sz="1800" b="1" dirty="0" err="1" smtClean="0">
                <a:latin typeface="Arial"/>
                <a:cs typeface="Arial"/>
              </a:rPr>
              <a:t>iPads</a:t>
            </a:r>
            <a:r>
              <a:rPr lang="en-US" sz="1800" b="1" dirty="0" smtClean="0">
                <a:latin typeface="Arial"/>
                <a:cs typeface="Arial"/>
              </a:rPr>
              <a:t> and in the Music Technology Lab (limited):</a:t>
            </a:r>
          </a:p>
          <a:p>
            <a:pPr>
              <a:buFont typeface="Wingdings" charset="2"/>
              <a:buChar char="Ø"/>
            </a:pPr>
            <a:endParaRPr lang="en-US" sz="1400" b="1" dirty="0" smtClean="0">
              <a:latin typeface="Arial"/>
              <a:cs typeface="Arial"/>
            </a:endParaRPr>
          </a:p>
          <a:p>
            <a:pPr marL="0">
              <a:spcBef>
                <a:spcPts val="0"/>
              </a:spcBef>
              <a:buNone/>
            </a:pPr>
            <a:r>
              <a:rPr lang="en-US" sz="1200" dirty="0" smtClean="0">
                <a:latin typeface="Arial"/>
                <a:cs typeface="Arial"/>
              </a:rPr>
              <a:t>Zoom iQ5 Professional </a:t>
            </a:r>
          </a:p>
          <a:p>
            <a:pPr marL="0">
              <a:spcBef>
                <a:spcPts val="0"/>
              </a:spcBef>
              <a:buNone/>
            </a:pPr>
            <a:r>
              <a:rPr lang="en-US" sz="1200" dirty="0" smtClean="0">
                <a:latin typeface="Arial"/>
                <a:cs typeface="Arial"/>
              </a:rPr>
              <a:t>Stereo Microphone:</a:t>
            </a:r>
          </a:p>
          <a:p>
            <a:pPr marL="0">
              <a:spcBef>
                <a:spcPts val="0"/>
              </a:spcBef>
              <a:buNone/>
            </a:pPr>
            <a:r>
              <a:rPr lang="en-US" sz="1200" dirty="0" smtClean="0">
                <a:latin typeface="Arial"/>
                <a:cs typeface="Arial"/>
                <a:hlinkClick r:id="rId2"/>
              </a:rPr>
              <a:t>http://www.zoom.co.jp/products/iq5</a:t>
            </a:r>
            <a:endParaRPr lang="en-US" sz="1200" dirty="0" smtClean="0">
              <a:latin typeface="Arial"/>
              <a:cs typeface="Arial"/>
            </a:endParaRPr>
          </a:p>
          <a:p>
            <a:pPr marL="0">
              <a:spcBef>
                <a:spcPts val="0"/>
              </a:spcBef>
              <a:buNone/>
            </a:pPr>
            <a:endParaRPr lang="en-US" sz="1200" dirty="0" smtClean="0">
              <a:latin typeface="Arial"/>
              <a:cs typeface="Arial"/>
            </a:endParaRPr>
          </a:p>
          <a:p>
            <a:pPr marL="0">
              <a:spcBef>
                <a:spcPts val="0"/>
              </a:spcBef>
              <a:buNone/>
            </a:pPr>
            <a:r>
              <a:rPr lang="en-US" sz="1200" dirty="0" smtClean="0">
                <a:latin typeface="Arial"/>
                <a:cs typeface="Arial"/>
              </a:rPr>
              <a:t>Zoom H6 Digital Recorder:</a:t>
            </a:r>
          </a:p>
          <a:p>
            <a:pPr marL="0">
              <a:spcBef>
                <a:spcPts val="0"/>
              </a:spcBef>
              <a:buNone/>
            </a:pPr>
            <a:r>
              <a:rPr lang="en-US" sz="1200" dirty="0" smtClean="0">
                <a:latin typeface="Arial"/>
                <a:cs typeface="Arial"/>
                <a:hlinkClick r:id="rId3"/>
              </a:rPr>
              <a:t>http://www.zoom.co.jp/products/h6</a:t>
            </a:r>
            <a:endParaRPr lang="en-US" sz="1200" dirty="0" smtClean="0">
              <a:latin typeface="Arial"/>
              <a:cs typeface="Arial"/>
            </a:endParaRPr>
          </a:p>
          <a:p>
            <a:pPr marL="0">
              <a:spcBef>
                <a:spcPts val="0"/>
              </a:spcBef>
              <a:buNone/>
            </a:pPr>
            <a:endParaRPr lang="en-US" sz="1200" dirty="0" smtClean="0">
              <a:latin typeface="Arial"/>
              <a:cs typeface="Arial"/>
            </a:endParaRPr>
          </a:p>
          <a:p>
            <a:pPr marL="0">
              <a:spcBef>
                <a:spcPts val="0"/>
              </a:spcBef>
              <a:buNone/>
            </a:pPr>
            <a:r>
              <a:rPr lang="en-US" sz="1200" dirty="0" smtClean="0">
                <a:latin typeface="Arial"/>
                <a:cs typeface="Arial"/>
              </a:rPr>
              <a:t>Blue Microphones SPARK</a:t>
            </a:r>
          </a:p>
          <a:p>
            <a:pPr marL="0">
              <a:spcBef>
                <a:spcPts val="0"/>
              </a:spcBef>
              <a:buNone/>
            </a:pPr>
            <a:r>
              <a:rPr lang="en-US" sz="1200" dirty="0" smtClean="0">
                <a:latin typeface="Arial"/>
                <a:cs typeface="Arial"/>
              </a:rPr>
              <a:t>Digital Microphone:</a:t>
            </a:r>
          </a:p>
          <a:p>
            <a:pPr marL="0">
              <a:spcBef>
                <a:spcPts val="0"/>
              </a:spcBef>
              <a:buNone/>
            </a:pPr>
            <a:r>
              <a:rPr lang="en-US" sz="1200" dirty="0" smtClean="0">
                <a:latin typeface="Arial"/>
                <a:cs typeface="Arial"/>
                <a:hlinkClick r:id="rId4"/>
              </a:rPr>
              <a:t>http://bluemic.com/spark_digital</a:t>
            </a:r>
            <a:endParaRPr lang="en-US" sz="1200" dirty="0" smtClean="0">
              <a:latin typeface="Arial"/>
              <a:cs typeface="Arial"/>
            </a:endParaRPr>
          </a:p>
          <a:p>
            <a:pPr marL="0">
              <a:spcBef>
                <a:spcPts val="0"/>
              </a:spcBef>
              <a:buNone/>
            </a:pPr>
            <a:endParaRPr lang="en-US" sz="1200" dirty="0" smtClean="0">
              <a:latin typeface="Arial"/>
              <a:cs typeface="Arial"/>
            </a:endParaRPr>
          </a:p>
          <a:p>
            <a:pPr marL="0">
              <a:spcBef>
                <a:spcPts val="0"/>
              </a:spcBef>
              <a:buNone/>
            </a:pPr>
            <a:r>
              <a:rPr lang="en-US" sz="1200" dirty="0" smtClean="0">
                <a:latin typeface="Arial"/>
                <a:cs typeface="Arial"/>
              </a:rPr>
              <a:t>Microphones MIKEY Digital Microphone:</a:t>
            </a:r>
          </a:p>
          <a:p>
            <a:pPr marL="0">
              <a:spcBef>
                <a:spcPts val="0"/>
              </a:spcBef>
              <a:buNone/>
            </a:pPr>
            <a:r>
              <a:rPr lang="en-US" sz="1200" dirty="0" smtClean="0">
                <a:latin typeface="Arial"/>
                <a:cs typeface="Arial"/>
                <a:hlinkClick r:id="rId5"/>
              </a:rPr>
              <a:t>http://bluemic.com/mikey_digital/Blue</a:t>
            </a:r>
            <a:endParaRPr lang="en-US" sz="1200" dirty="0" smtClean="0">
              <a:latin typeface="Arial"/>
              <a:cs typeface="Arial"/>
            </a:endParaRPr>
          </a:p>
          <a:p>
            <a:pPr marL="0">
              <a:spcBef>
                <a:spcPts val="0"/>
              </a:spcBef>
              <a:buNone/>
            </a:pPr>
            <a:endParaRPr lang="en-US" sz="1200" dirty="0" smtClean="0">
              <a:latin typeface="Arial"/>
              <a:cs typeface="Arial"/>
            </a:endParaRPr>
          </a:p>
          <a:p>
            <a:pPr marL="0">
              <a:spcBef>
                <a:spcPts val="0"/>
              </a:spcBef>
              <a:buNone/>
            </a:pPr>
            <a:r>
              <a:rPr lang="en-US" sz="1200" dirty="0" err="1" smtClean="0">
                <a:latin typeface="Arial"/>
                <a:cs typeface="Arial"/>
              </a:rPr>
              <a:t>MoFi</a:t>
            </a:r>
            <a:r>
              <a:rPr lang="en-US" sz="1200" dirty="0" smtClean="0">
                <a:latin typeface="Arial"/>
                <a:cs typeface="Arial"/>
              </a:rPr>
              <a:t> Headphones:</a:t>
            </a:r>
          </a:p>
          <a:p>
            <a:pPr marL="0">
              <a:spcBef>
                <a:spcPts val="0"/>
              </a:spcBef>
              <a:buNone/>
            </a:pPr>
            <a:r>
              <a:rPr lang="en-US" sz="1200" dirty="0" smtClean="0">
                <a:latin typeface="Arial"/>
                <a:cs typeface="Arial"/>
                <a:hlinkClick r:id="rId6"/>
              </a:rPr>
              <a:t>http://unleashmofi.com</a:t>
            </a:r>
            <a:endParaRPr lang="en-US" sz="1200" dirty="0" smtClean="0">
              <a:latin typeface="Arial"/>
              <a:cs typeface="Arial"/>
            </a:endParaRPr>
          </a:p>
          <a:p>
            <a:pPr marL="0">
              <a:spcBef>
                <a:spcPts val="0"/>
              </a:spcBef>
              <a:buNone/>
            </a:pPr>
            <a:r>
              <a:rPr lang="en-US" sz="1200" dirty="0" smtClean="0">
                <a:latin typeface="Arial"/>
                <a:cs typeface="Arial"/>
                <a:hlinkClick r:id="rId6"/>
              </a:rPr>
              <a:t>Apple EarPods and In-Ear Headphones:</a:t>
            </a:r>
          </a:p>
          <a:p>
            <a:pPr marL="0">
              <a:spcBef>
                <a:spcPts val="0"/>
              </a:spcBef>
              <a:buNone/>
            </a:pPr>
            <a:r>
              <a:rPr lang="en-US" sz="1200" dirty="0" smtClean="0">
                <a:latin typeface="Arial"/>
                <a:cs typeface="Arial"/>
                <a:hlinkClick r:id="rId6"/>
              </a:rPr>
              <a:t>http://store.apple.com/us/ipad/ipad-accessories/headphones#!</a:t>
            </a:r>
          </a:p>
          <a:p>
            <a:pPr marL="0">
              <a:spcBef>
                <a:spcPts val="0"/>
              </a:spcBef>
              <a:spcAft>
                <a:spcPts val="0"/>
              </a:spcAft>
              <a:buNone/>
            </a:pPr>
            <a:endParaRPr lang="en-US" sz="1400" dirty="0" smtClean="0">
              <a:latin typeface="Arial"/>
              <a:cs typeface="Arial"/>
            </a:endParaRPr>
          </a:p>
          <a:p>
            <a:pPr>
              <a:buNone/>
            </a:pPr>
            <a:endParaRPr lang="en-US" sz="1400" dirty="0" smtClean="0">
              <a:latin typeface="Arial"/>
              <a:cs typeface="Arial"/>
            </a:endParaRPr>
          </a:p>
          <a:p>
            <a:pPr>
              <a:buNone/>
            </a:pPr>
            <a:endParaRPr lang="en-US" sz="1400" dirty="0" smtClean="0">
              <a:latin typeface="Arial"/>
              <a:cs typeface="Arial"/>
            </a:endParaRPr>
          </a:p>
          <a:p>
            <a:pPr>
              <a:buNone/>
            </a:pPr>
            <a:endParaRPr lang="en-US" sz="1400" b="1" dirty="0">
              <a:latin typeface="Arial"/>
              <a:cs typeface="Arial"/>
            </a:endParaRPr>
          </a:p>
        </p:txBody>
      </p:sp>
      <p:sp>
        <p:nvSpPr>
          <p:cNvPr id="4" name="Content Placeholder 3"/>
          <p:cNvSpPr>
            <a:spLocks noGrp="1"/>
          </p:cNvSpPr>
          <p:nvPr>
            <p:ph sz="half" idx="2"/>
          </p:nvPr>
        </p:nvSpPr>
        <p:spPr>
          <a:xfrm>
            <a:off x="4648200" y="2435617"/>
            <a:ext cx="4038600" cy="5257800"/>
          </a:xfrm>
        </p:spPr>
        <p:txBody>
          <a:bodyPr/>
          <a:lstStyle/>
          <a:p>
            <a:pPr marL="0">
              <a:spcBef>
                <a:spcPts val="0"/>
              </a:spcBef>
              <a:spcAft>
                <a:spcPts val="0"/>
              </a:spcAft>
              <a:buNone/>
            </a:pPr>
            <a:endParaRPr lang="en-US" sz="1200" dirty="0" smtClean="0">
              <a:latin typeface="Arial"/>
              <a:cs typeface="Arial"/>
            </a:endParaRPr>
          </a:p>
          <a:p>
            <a:pPr marL="0">
              <a:spcBef>
                <a:spcPts val="0"/>
              </a:spcBef>
              <a:spcAft>
                <a:spcPts val="0"/>
              </a:spcAft>
              <a:buNone/>
            </a:pPr>
            <a:r>
              <a:rPr lang="en-US" sz="1200" dirty="0" err="1" smtClean="0">
                <a:latin typeface="Arial"/>
                <a:cs typeface="Arial"/>
              </a:rPr>
              <a:t>Korg</a:t>
            </a:r>
            <a:r>
              <a:rPr lang="en-US" sz="1200" dirty="0" smtClean="0">
                <a:latin typeface="Arial"/>
                <a:cs typeface="Arial"/>
              </a:rPr>
              <a:t> nanoSeries2 slim-line </a:t>
            </a:r>
          </a:p>
          <a:p>
            <a:pPr marL="0">
              <a:spcBef>
                <a:spcPts val="0"/>
              </a:spcBef>
              <a:spcAft>
                <a:spcPts val="0"/>
              </a:spcAft>
              <a:buNone/>
            </a:pPr>
            <a:r>
              <a:rPr lang="en-US" sz="1200" dirty="0" smtClean="0">
                <a:latin typeface="Arial"/>
                <a:cs typeface="Arial"/>
              </a:rPr>
              <a:t>USB-MIDI Controllers: </a:t>
            </a:r>
          </a:p>
          <a:p>
            <a:pPr marL="0">
              <a:spcBef>
                <a:spcPts val="0"/>
              </a:spcBef>
              <a:spcAft>
                <a:spcPts val="0"/>
              </a:spcAft>
              <a:buNone/>
            </a:pPr>
            <a:r>
              <a:rPr lang="en-US" sz="1200" dirty="0" smtClean="0">
                <a:latin typeface="Arial"/>
                <a:cs typeface="Arial"/>
                <a:hlinkClick r:id="rId7"/>
              </a:rPr>
              <a:t>www.korg.com/us/products/controllers/nanokey2</a:t>
            </a:r>
            <a:endParaRPr lang="en-US" sz="1200" dirty="0" smtClean="0">
              <a:latin typeface="Arial"/>
              <a:cs typeface="Arial"/>
            </a:endParaRPr>
          </a:p>
          <a:p>
            <a:pPr marL="0">
              <a:spcBef>
                <a:spcPts val="0"/>
              </a:spcBef>
              <a:spcAft>
                <a:spcPts val="0"/>
              </a:spcAft>
              <a:buNone/>
            </a:pPr>
            <a:endParaRPr lang="en-US" sz="1200" dirty="0" smtClean="0">
              <a:solidFill>
                <a:srgbClr val="000000"/>
              </a:solidFill>
              <a:latin typeface="Arial"/>
              <a:cs typeface="Arial"/>
            </a:endParaRPr>
          </a:p>
          <a:p>
            <a:pPr marL="0">
              <a:spcBef>
                <a:spcPts val="0"/>
              </a:spcBef>
              <a:spcAft>
                <a:spcPts val="0"/>
              </a:spcAft>
              <a:buNone/>
            </a:pPr>
            <a:r>
              <a:rPr lang="en-US" sz="1200" dirty="0" err="1" smtClean="0">
                <a:solidFill>
                  <a:srgbClr val="000000"/>
                </a:solidFill>
                <a:latin typeface="Arial"/>
                <a:cs typeface="Arial"/>
              </a:rPr>
              <a:t>Adonit</a:t>
            </a:r>
            <a:r>
              <a:rPr lang="en-US" sz="1200" dirty="0" smtClean="0">
                <a:solidFill>
                  <a:srgbClr val="000000"/>
                </a:solidFill>
                <a:latin typeface="Arial"/>
                <a:cs typeface="Arial"/>
              </a:rPr>
              <a:t> JOT SCRIPT Stylus for iOS: </a:t>
            </a:r>
            <a:endParaRPr lang="en-US" sz="1200" dirty="0" smtClean="0">
              <a:solidFill>
                <a:srgbClr val="000000"/>
              </a:solidFill>
              <a:latin typeface="Arial"/>
              <a:cs typeface="Arial"/>
              <a:hlinkClick r:id="rId8"/>
            </a:endParaRPr>
          </a:p>
          <a:p>
            <a:pPr marL="0">
              <a:spcBef>
                <a:spcPts val="0"/>
              </a:spcBef>
              <a:spcAft>
                <a:spcPts val="0"/>
              </a:spcAft>
              <a:buNone/>
            </a:pPr>
            <a:r>
              <a:rPr lang="en-US" sz="1200" dirty="0" smtClean="0">
                <a:solidFill>
                  <a:srgbClr val="000000"/>
                </a:solidFill>
                <a:latin typeface="Arial"/>
                <a:cs typeface="Arial"/>
                <a:hlinkClick r:id="rId8"/>
              </a:rPr>
              <a:t>http://adonit.net</a:t>
            </a:r>
            <a:endParaRPr lang="en-US" sz="1200" dirty="0" smtClean="0">
              <a:solidFill>
                <a:srgbClr val="000000"/>
              </a:solidFill>
              <a:latin typeface="Arial"/>
              <a:cs typeface="Arial"/>
            </a:endParaRPr>
          </a:p>
          <a:p>
            <a:pPr marL="0">
              <a:spcBef>
                <a:spcPts val="0"/>
              </a:spcBef>
              <a:spcAft>
                <a:spcPts val="0"/>
              </a:spcAft>
              <a:buNone/>
            </a:pPr>
            <a:endParaRPr lang="en-US" sz="1200" dirty="0" smtClean="0">
              <a:solidFill>
                <a:srgbClr val="000000"/>
              </a:solidFill>
              <a:latin typeface="Arial"/>
              <a:cs typeface="Arial"/>
            </a:endParaRPr>
          </a:p>
          <a:p>
            <a:pPr marL="0">
              <a:spcBef>
                <a:spcPts val="0"/>
              </a:spcBef>
              <a:spcAft>
                <a:spcPts val="0"/>
              </a:spcAft>
              <a:buNone/>
            </a:pPr>
            <a:r>
              <a:rPr lang="en-US" sz="1200" dirty="0" smtClean="0">
                <a:solidFill>
                  <a:srgbClr val="000000"/>
                </a:solidFill>
                <a:latin typeface="Arial"/>
                <a:cs typeface="Arial"/>
              </a:rPr>
              <a:t>Canon Digital Cameras:</a:t>
            </a:r>
          </a:p>
          <a:p>
            <a:pPr marL="0">
              <a:spcBef>
                <a:spcPts val="0"/>
              </a:spcBef>
              <a:spcAft>
                <a:spcPts val="0"/>
              </a:spcAft>
              <a:buNone/>
            </a:pPr>
            <a:r>
              <a:rPr lang="en-US" sz="1200" dirty="0" smtClean="0">
                <a:solidFill>
                  <a:srgbClr val="000000"/>
                </a:solidFill>
                <a:latin typeface="Arial"/>
                <a:cs typeface="Arial"/>
                <a:hlinkClick r:id="rId9"/>
              </a:rPr>
              <a:t>http://www.usa.canon.com/cusa/consumer/</a:t>
            </a:r>
            <a:endParaRPr lang="en-US" sz="1200" dirty="0" smtClean="0">
              <a:solidFill>
                <a:srgbClr val="000000"/>
              </a:solidFill>
              <a:latin typeface="Arial"/>
              <a:cs typeface="Arial"/>
            </a:endParaRPr>
          </a:p>
          <a:p>
            <a:pPr marL="0">
              <a:spcBef>
                <a:spcPts val="0"/>
              </a:spcBef>
              <a:spcAft>
                <a:spcPts val="0"/>
              </a:spcAft>
              <a:buNone/>
            </a:pPr>
            <a:r>
              <a:rPr lang="en-US" sz="1200" dirty="0" smtClean="0">
                <a:solidFill>
                  <a:srgbClr val="000000"/>
                </a:solidFill>
                <a:latin typeface="Arial"/>
                <a:cs typeface="Arial"/>
              </a:rPr>
              <a:t>products/cameras/</a:t>
            </a:r>
            <a:r>
              <a:rPr lang="en-US" sz="1200" dirty="0" err="1" smtClean="0">
                <a:solidFill>
                  <a:srgbClr val="000000"/>
                </a:solidFill>
                <a:latin typeface="Arial"/>
                <a:cs typeface="Arial"/>
              </a:rPr>
              <a:t>digital_cameras</a:t>
            </a:r>
            <a:endParaRPr lang="en-US" sz="1200" dirty="0" smtClean="0">
              <a:solidFill>
                <a:srgbClr val="000000"/>
              </a:solidFill>
              <a:latin typeface="Arial"/>
              <a:cs typeface="Arial"/>
            </a:endParaRPr>
          </a:p>
          <a:p>
            <a:pPr marL="0">
              <a:spcBef>
                <a:spcPts val="0"/>
              </a:spcBef>
              <a:spcAft>
                <a:spcPts val="0"/>
              </a:spcAft>
              <a:buNone/>
            </a:pPr>
            <a:endParaRPr lang="en-US" sz="1200" dirty="0" smtClean="0">
              <a:solidFill>
                <a:srgbClr val="000000"/>
              </a:solidFill>
              <a:latin typeface="Arial"/>
              <a:cs typeface="Arial"/>
            </a:endParaRPr>
          </a:p>
          <a:p>
            <a:pPr marL="0">
              <a:spcBef>
                <a:spcPts val="0"/>
              </a:spcBef>
              <a:spcAft>
                <a:spcPts val="0"/>
              </a:spcAft>
              <a:buNone/>
            </a:pPr>
            <a:r>
              <a:rPr lang="en-US" sz="1200" dirty="0" smtClean="0">
                <a:solidFill>
                  <a:srgbClr val="000000"/>
                </a:solidFill>
                <a:latin typeface="Arial"/>
                <a:cs typeface="Arial"/>
              </a:rPr>
              <a:t>Canon Digital Camcorders:</a:t>
            </a:r>
          </a:p>
          <a:p>
            <a:pPr marL="0">
              <a:spcBef>
                <a:spcPts val="0"/>
              </a:spcBef>
              <a:spcAft>
                <a:spcPts val="0"/>
              </a:spcAft>
              <a:buNone/>
            </a:pPr>
            <a:r>
              <a:rPr lang="en-US" sz="1200" dirty="0" smtClean="0">
                <a:solidFill>
                  <a:srgbClr val="000000"/>
                </a:solidFill>
                <a:latin typeface="Arial"/>
                <a:cs typeface="Arial"/>
                <a:hlinkClick r:id="rId9"/>
              </a:rPr>
              <a:t>http://www.usa.canon.com/cusa/consumer/</a:t>
            </a:r>
            <a:endParaRPr lang="en-US" sz="1200" dirty="0" smtClean="0">
              <a:solidFill>
                <a:srgbClr val="000000"/>
              </a:solidFill>
              <a:latin typeface="Arial"/>
              <a:cs typeface="Arial"/>
            </a:endParaRPr>
          </a:p>
          <a:p>
            <a:pPr marL="0">
              <a:spcBef>
                <a:spcPts val="0"/>
              </a:spcBef>
              <a:spcAft>
                <a:spcPts val="0"/>
              </a:spcAft>
              <a:buNone/>
            </a:pPr>
            <a:r>
              <a:rPr lang="en-US" sz="1200" dirty="0" smtClean="0">
                <a:solidFill>
                  <a:srgbClr val="000000"/>
                </a:solidFill>
                <a:latin typeface="Arial"/>
                <a:cs typeface="Arial"/>
              </a:rPr>
              <a:t>products/camcorders/</a:t>
            </a:r>
            <a:r>
              <a:rPr lang="en-US" sz="1200" dirty="0" err="1" smtClean="0">
                <a:solidFill>
                  <a:srgbClr val="000000"/>
                </a:solidFill>
                <a:latin typeface="Arial"/>
                <a:cs typeface="Arial"/>
              </a:rPr>
              <a:t>consumer_camcorders</a:t>
            </a:r>
            <a:endParaRPr lang="en-US" sz="1200" dirty="0" smtClean="0">
              <a:solidFill>
                <a:srgbClr val="000000"/>
              </a:solidFill>
              <a:latin typeface="Arial"/>
              <a:cs typeface="Arial"/>
            </a:endParaRPr>
          </a:p>
          <a:p>
            <a:pPr marL="0">
              <a:spcBef>
                <a:spcPts val="0"/>
              </a:spcBef>
              <a:spcAft>
                <a:spcPts val="0"/>
              </a:spcAft>
              <a:buNone/>
            </a:pPr>
            <a:endParaRPr lang="en-US" sz="1200" b="1" dirty="0" smtClean="0">
              <a:solidFill>
                <a:srgbClr val="000000"/>
              </a:solidFill>
              <a:latin typeface="Arial"/>
              <a:cs typeface="Arial"/>
            </a:endParaRPr>
          </a:p>
          <a:p>
            <a:pPr marL="0">
              <a:spcBef>
                <a:spcPts val="0"/>
              </a:spcBef>
              <a:spcAft>
                <a:spcPts val="0"/>
              </a:spcAft>
              <a:buFont typeface="Wingdings" charset="2"/>
              <a:buChar char="Ø"/>
            </a:pPr>
            <a:r>
              <a:rPr lang="en-US" sz="1800" b="1" dirty="0" smtClean="0">
                <a:solidFill>
                  <a:srgbClr val="000000"/>
                </a:solidFill>
                <a:latin typeface="Arial"/>
                <a:cs typeface="Arial"/>
              </a:rPr>
              <a:t>Retail Source:</a:t>
            </a:r>
            <a:endParaRPr lang="en-US" sz="1800" i="1" dirty="0" smtClean="0">
              <a:latin typeface="Arial"/>
              <a:cs typeface="Arial"/>
            </a:endParaRPr>
          </a:p>
          <a:p>
            <a:pPr marL="0">
              <a:spcBef>
                <a:spcPts val="0"/>
              </a:spcBef>
              <a:spcAft>
                <a:spcPts val="0"/>
              </a:spcAft>
              <a:buNone/>
            </a:pPr>
            <a:r>
              <a:rPr lang="en-US" sz="1200" dirty="0" smtClean="0">
                <a:latin typeface="Arial"/>
                <a:cs typeface="Arial"/>
                <a:hlinkClick r:id="rId10"/>
              </a:rPr>
              <a:t>http://www.sweetwater.com</a:t>
            </a:r>
            <a:endParaRPr lang="en-US" sz="1200" dirty="0" smtClean="0">
              <a:latin typeface="Arial"/>
              <a:cs typeface="Arial"/>
            </a:endParaRPr>
          </a:p>
          <a:p>
            <a:pPr>
              <a:buNone/>
            </a:pPr>
            <a:endParaRPr lang="en-US" sz="2400" dirty="0"/>
          </a:p>
        </p:txBody>
      </p:sp>
      <p:pic>
        <p:nvPicPr>
          <p:cNvPr id="5" name="Picture 4" descr="SPARK iOS Microphone.png"/>
          <p:cNvPicPr>
            <a:picLocks noChangeAspect="1"/>
          </p:cNvPicPr>
          <p:nvPr/>
        </p:nvPicPr>
        <p:blipFill>
          <a:blip r:embed="rId11">
            <a:clrChange>
              <a:clrFrom>
                <a:srgbClr val="FFFFFF"/>
              </a:clrFrom>
              <a:clrTo>
                <a:srgbClr val="FFFFFF">
                  <a:alpha val="0"/>
                </a:srgbClr>
              </a:clrTo>
            </a:clrChange>
          </a:blip>
          <a:stretch>
            <a:fillRect/>
          </a:stretch>
        </p:blipFill>
        <p:spPr>
          <a:xfrm>
            <a:off x="2649896" y="3996576"/>
            <a:ext cx="525112" cy="733612"/>
          </a:xfrm>
          <a:prstGeom prst="rect">
            <a:avLst/>
          </a:prstGeom>
        </p:spPr>
      </p:pic>
      <p:pic>
        <p:nvPicPr>
          <p:cNvPr id="6" name="Picture 5" descr="MIKEY iOS Microphone.png"/>
          <p:cNvPicPr>
            <a:picLocks noChangeAspect="1"/>
          </p:cNvPicPr>
          <p:nvPr/>
        </p:nvPicPr>
        <p:blipFill>
          <a:blip r:embed="rId12">
            <a:clrChange>
              <a:clrFrom>
                <a:srgbClr val="FFFFFF"/>
              </a:clrFrom>
              <a:clrTo>
                <a:srgbClr val="FFFFFF">
                  <a:alpha val="0"/>
                </a:srgbClr>
              </a:clrTo>
            </a:clrChange>
          </a:blip>
          <a:stretch>
            <a:fillRect/>
          </a:stretch>
        </p:blipFill>
        <p:spPr>
          <a:xfrm>
            <a:off x="3341903" y="4830249"/>
            <a:ext cx="313946" cy="336696"/>
          </a:xfrm>
          <a:prstGeom prst="rect">
            <a:avLst/>
          </a:prstGeom>
        </p:spPr>
      </p:pic>
      <p:pic>
        <p:nvPicPr>
          <p:cNvPr id="7" name="Picture 6" descr="Zoom H6 Digital Recorder.png"/>
          <p:cNvPicPr>
            <a:picLocks noChangeAspect="1"/>
          </p:cNvPicPr>
          <p:nvPr/>
        </p:nvPicPr>
        <p:blipFill>
          <a:blip r:embed="rId13">
            <a:clrChange>
              <a:clrFrom>
                <a:srgbClr val="9D9EA1"/>
              </a:clrFrom>
              <a:clrTo>
                <a:srgbClr val="9D9EA1">
                  <a:alpha val="0"/>
                </a:srgbClr>
              </a:clrTo>
            </a:clrChange>
          </a:blip>
          <a:stretch>
            <a:fillRect/>
          </a:stretch>
        </p:blipFill>
        <p:spPr>
          <a:xfrm>
            <a:off x="3018036" y="3419434"/>
            <a:ext cx="684554" cy="577142"/>
          </a:xfrm>
          <a:prstGeom prst="rect">
            <a:avLst/>
          </a:prstGeom>
        </p:spPr>
      </p:pic>
      <p:pic>
        <p:nvPicPr>
          <p:cNvPr id="8" name="Picture 7" descr="iQ5 Professional Stereo Microphone.png"/>
          <p:cNvPicPr>
            <a:picLocks noChangeAspect="1"/>
          </p:cNvPicPr>
          <p:nvPr/>
        </p:nvPicPr>
        <p:blipFill>
          <a:blip r:embed="rId14">
            <a:clrChange>
              <a:clrFrom>
                <a:srgbClr val="FFFFFF"/>
              </a:clrFrom>
              <a:clrTo>
                <a:srgbClr val="FFFFFF">
                  <a:alpha val="0"/>
                </a:srgbClr>
              </a:clrTo>
            </a:clrChange>
          </a:blip>
          <a:stretch>
            <a:fillRect/>
          </a:stretch>
        </p:blipFill>
        <p:spPr>
          <a:xfrm>
            <a:off x="3175008" y="2746767"/>
            <a:ext cx="935066" cy="578850"/>
          </a:xfrm>
          <a:prstGeom prst="rect">
            <a:avLst/>
          </a:prstGeom>
        </p:spPr>
      </p:pic>
      <p:pic>
        <p:nvPicPr>
          <p:cNvPr id="9" name="Picture 8" descr="tn_sweetwater.jpg"/>
          <p:cNvPicPr>
            <a:picLocks noChangeAspect="1"/>
          </p:cNvPicPr>
          <p:nvPr/>
        </p:nvPicPr>
        <p:blipFill>
          <a:blip r:embed="rId15">
            <a:clrChange>
              <a:clrFrom>
                <a:srgbClr val="FEFCFF"/>
              </a:clrFrom>
              <a:clrTo>
                <a:srgbClr val="FEFCFF">
                  <a:alpha val="0"/>
                </a:srgbClr>
              </a:clrTo>
            </a:clrChange>
          </a:blip>
          <a:stretch>
            <a:fillRect/>
          </a:stretch>
        </p:blipFill>
        <p:spPr>
          <a:xfrm>
            <a:off x="6700904" y="5465433"/>
            <a:ext cx="1333637" cy="341163"/>
          </a:xfrm>
          <a:prstGeom prst="rect">
            <a:avLst/>
          </a:prstGeom>
        </p:spPr>
      </p:pic>
      <p:pic>
        <p:nvPicPr>
          <p:cNvPr id="10" name="Picture 9" descr="Apple EarPods.png"/>
          <p:cNvPicPr>
            <a:picLocks noChangeAspect="1"/>
          </p:cNvPicPr>
          <p:nvPr/>
        </p:nvPicPr>
        <p:blipFill>
          <a:blip r:embed="rId16">
            <a:clrChange>
              <a:clrFrom>
                <a:srgbClr val="FFFFFF"/>
              </a:clrFrom>
              <a:clrTo>
                <a:srgbClr val="FFFFFF">
                  <a:alpha val="0"/>
                </a:srgbClr>
              </a:clrTo>
            </a:clrChange>
          </a:blip>
          <a:stretch>
            <a:fillRect/>
          </a:stretch>
        </p:blipFill>
        <p:spPr>
          <a:xfrm>
            <a:off x="1555750" y="6003266"/>
            <a:ext cx="520700" cy="854734"/>
          </a:xfrm>
          <a:prstGeom prst="rect">
            <a:avLst/>
          </a:prstGeom>
        </p:spPr>
      </p:pic>
      <p:pic>
        <p:nvPicPr>
          <p:cNvPr id="11" name="Picture 10" descr="Apple In-Ear Headphones with Remote .png"/>
          <p:cNvPicPr>
            <a:picLocks noChangeAspect="1"/>
          </p:cNvPicPr>
          <p:nvPr/>
        </p:nvPicPr>
        <p:blipFill>
          <a:blip r:embed="rId17">
            <a:clrChange>
              <a:clrFrom>
                <a:srgbClr val="FFFFFF"/>
              </a:clrFrom>
              <a:clrTo>
                <a:srgbClr val="FFFFFF">
                  <a:alpha val="0"/>
                </a:srgbClr>
              </a:clrTo>
            </a:clrChange>
          </a:blip>
          <a:stretch>
            <a:fillRect/>
          </a:stretch>
        </p:blipFill>
        <p:spPr>
          <a:xfrm>
            <a:off x="2250915" y="6188075"/>
            <a:ext cx="555212" cy="669925"/>
          </a:xfrm>
          <a:prstGeom prst="rect">
            <a:avLst/>
          </a:prstGeom>
        </p:spPr>
      </p:pic>
      <p:pic>
        <p:nvPicPr>
          <p:cNvPr id="12" name="Picture 11" descr="Korgnano2Series.png"/>
          <p:cNvPicPr>
            <a:picLocks noChangeAspect="1"/>
          </p:cNvPicPr>
          <p:nvPr/>
        </p:nvPicPr>
        <p:blipFill>
          <a:blip r:embed="rId18">
            <a:clrChange>
              <a:clrFrom>
                <a:srgbClr val="FFFFFF"/>
              </a:clrFrom>
              <a:clrTo>
                <a:srgbClr val="FFFFFF">
                  <a:alpha val="0"/>
                </a:srgbClr>
              </a:clrTo>
            </a:clrChange>
          </a:blip>
          <a:stretch>
            <a:fillRect/>
          </a:stretch>
        </p:blipFill>
        <p:spPr>
          <a:xfrm>
            <a:off x="6515100" y="1906881"/>
            <a:ext cx="1734670" cy="839886"/>
          </a:xfrm>
          <a:prstGeom prst="rect">
            <a:avLst/>
          </a:prstGeom>
        </p:spPr>
      </p:pic>
      <p:pic>
        <p:nvPicPr>
          <p:cNvPr id="13" name="Picture 12" descr="Screen Shot 2014-01-24 at 8.35.00 AM.png"/>
          <p:cNvPicPr>
            <a:picLocks noChangeAspect="1"/>
          </p:cNvPicPr>
          <p:nvPr/>
        </p:nvPicPr>
        <p:blipFill>
          <a:blip r:embed="rId19">
            <a:clrChange>
              <a:clrFrom>
                <a:srgbClr val="FFFFFF"/>
              </a:clrFrom>
              <a:clrTo>
                <a:srgbClr val="FFFFFF">
                  <a:alpha val="0"/>
                </a:srgbClr>
              </a:clrTo>
            </a:clrChange>
          </a:blip>
          <a:stretch>
            <a:fillRect/>
          </a:stretch>
        </p:blipFill>
        <p:spPr>
          <a:xfrm>
            <a:off x="7191375" y="3419434"/>
            <a:ext cx="463550" cy="372034"/>
          </a:xfrm>
          <a:prstGeom prst="rect">
            <a:avLst/>
          </a:prstGeom>
        </p:spPr>
      </p:pic>
      <p:pic>
        <p:nvPicPr>
          <p:cNvPr id="14" name="Picture 13" descr="Blue MoFi Headphones.png"/>
          <p:cNvPicPr>
            <a:picLocks noChangeAspect="1"/>
          </p:cNvPicPr>
          <p:nvPr/>
        </p:nvPicPr>
        <p:blipFill>
          <a:blip r:embed="rId20"/>
          <a:stretch>
            <a:fillRect/>
          </a:stretch>
        </p:blipFill>
        <p:spPr>
          <a:xfrm>
            <a:off x="3318103" y="5335293"/>
            <a:ext cx="675491" cy="471303"/>
          </a:xfrm>
          <a:prstGeom prst="rect">
            <a:avLst/>
          </a:prstGeom>
        </p:spPr>
      </p:pic>
      <p:pic>
        <p:nvPicPr>
          <p:cNvPr id="15" name="Picture 14" descr="Screen Shot 2014-01-24 at 9.03.04 AM.png"/>
          <p:cNvPicPr>
            <a:picLocks noChangeAspect="1"/>
          </p:cNvPicPr>
          <p:nvPr/>
        </p:nvPicPr>
        <p:blipFill>
          <a:blip r:embed="rId21">
            <a:clrChange>
              <a:clrFrom>
                <a:srgbClr val="FFFFFF"/>
              </a:clrFrom>
              <a:clrTo>
                <a:srgbClr val="FFFFFF">
                  <a:alpha val="0"/>
                </a:srgbClr>
              </a:clrTo>
            </a:clrChange>
          </a:blip>
          <a:stretch>
            <a:fillRect/>
          </a:stretch>
        </p:blipFill>
        <p:spPr>
          <a:xfrm>
            <a:off x="7654925" y="3996576"/>
            <a:ext cx="583945" cy="578276"/>
          </a:xfrm>
          <a:prstGeom prst="rect">
            <a:avLst/>
          </a:prstGeom>
        </p:spPr>
      </p:pic>
      <p:pic>
        <p:nvPicPr>
          <p:cNvPr id="16" name="Picture 15" descr="Screen Shot 2014-01-24 at 9.05.40 AM.png"/>
          <p:cNvPicPr>
            <a:picLocks noChangeAspect="1"/>
          </p:cNvPicPr>
          <p:nvPr/>
        </p:nvPicPr>
        <p:blipFill>
          <a:blip r:embed="rId22">
            <a:clrChange>
              <a:clrFrom>
                <a:srgbClr val="FAFAFA"/>
              </a:clrFrom>
              <a:clrTo>
                <a:srgbClr val="FAFAFA">
                  <a:alpha val="0"/>
                </a:srgbClr>
              </a:clrTo>
            </a:clrChange>
          </a:blip>
          <a:stretch>
            <a:fillRect/>
          </a:stretch>
        </p:blipFill>
        <p:spPr>
          <a:xfrm>
            <a:off x="7793105" y="4667388"/>
            <a:ext cx="650739" cy="49955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sz="2400" b="1" dirty="0" smtClean="0">
                <a:latin typeface="Arial"/>
                <a:cs typeface="Arial"/>
              </a:rPr>
              <a:t>The Common Core State Standards Initiative, PARCC, and the Indiana Common Core State Standards:</a:t>
            </a:r>
            <a:endParaRPr lang="en-US" sz="2400" b="1" dirty="0">
              <a:latin typeface="Arial"/>
              <a:cs typeface="Arial"/>
            </a:endParaRPr>
          </a:p>
        </p:txBody>
      </p:sp>
      <p:sp>
        <p:nvSpPr>
          <p:cNvPr id="5" name="Content Placeholder 4"/>
          <p:cNvSpPr>
            <a:spLocks noGrp="1"/>
          </p:cNvSpPr>
          <p:nvPr>
            <p:ph sz="half" idx="1"/>
          </p:nvPr>
        </p:nvSpPr>
        <p:spPr>
          <a:xfrm>
            <a:off x="457200" y="1600200"/>
            <a:ext cx="8229600" cy="5257800"/>
          </a:xfrm>
        </p:spPr>
        <p:txBody>
          <a:bodyPr/>
          <a:lstStyle/>
          <a:p>
            <a:pPr marL="0">
              <a:spcBef>
                <a:spcPts val="0"/>
              </a:spcBef>
              <a:buFont typeface="Wingdings" charset="2"/>
              <a:buChar char="Ø"/>
            </a:pPr>
            <a:endParaRPr lang="en-US" sz="1800" b="1" dirty="0" smtClean="0">
              <a:latin typeface="Arial"/>
              <a:cs typeface="Arial"/>
            </a:endParaRPr>
          </a:p>
          <a:p>
            <a:pPr marL="0">
              <a:spcBef>
                <a:spcPts val="0"/>
              </a:spcBef>
              <a:buFont typeface="Wingdings" charset="2"/>
              <a:buChar char="Ø"/>
            </a:pPr>
            <a:endParaRPr lang="en-US" sz="1800" b="1" dirty="0" smtClean="0">
              <a:latin typeface="Arial"/>
              <a:cs typeface="Arial"/>
            </a:endParaRPr>
          </a:p>
          <a:p>
            <a:pPr marL="0">
              <a:spcBef>
                <a:spcPts val="0"/>
              </a:spcBef>
              <a:buFont typeface="Wingdings" charset="2"/>
              <a:buChar char="Ø"/>
            </a:pPr>
            <a:endParaRPr lang="en-US" sz="1800" b="1" dirty="0" smtClean="0">
              <a:latin typeface="Arial"/>
              <a:cs typeface="Arial"/>
            </a:endParaRPr>
          </a:p>
          <a:p>
            <a:pPr marL="0">
              <a:spcBef>
                <a:spcPts val="0"/>
              </a:spcBef>
              <a:buFont typeface="Wingdings" charset="2"/>
              <a:buChar char="Ø"/>
            </a:pPr>
            <a:r>
              <a:rPr lang="en-US" sz="1800" b="1" dirty="0" smtClean="0">
                <a:latin typeface="Arial"/>
                <a:cs typeface="Arial"/>
              </a:rPr>
              <a:t>The Common Core State Standards Initiative</a:t>
            </a:r>
            <a:r>
              <a:rPr lang="en-US" sz="1800" dirty="0" smtClean="0">
                <a:latin typeface="Arial"/>
                <a:cs typeface="Arial"/>
              </a:rPr>
              <a:t>: </a:t>
            </a:r>
            <a:r>
              <a:rPr lang="en-US" sz="1200" u="sng" dirty="0" smtClean="0">
                <a:latin typeface="Arial"/>
                <a:cs typeface="Arial"/>
                <a:hlinkClick r:id="rId2"/>
              </a:rPr>
              <a:t>http://www.corestandards.org</a:t>
            </a:r>
            <a:endParaRPr lang="en-US" sz="1200" u="sng" dirty="0" smtClean="0">
              <a:latin typeface="Arial"/>
              <a:cs typeface="Arial"/>
            </a:endParaRPr>
          </a:p>
          <a:p>
            <a:pPr marL="400050" lvl="1">
              <a:spcBef>
                <a:spcPts val="0"/>
              </a:spcBef>
              <a:buNone/>
            </a:pPr>
            <a:endParaRPr lang="en-US" sz="1800" i="1" dirty="0" smtClean="0">
              <a:latin typeface="Arial"/>
              <a:cs typeface="Arial"/>
            </a:endParaRPr>
          </a:p>
          <a:p>
            <a:pPr marL="400050" lvl="1">
              <a:spcBef>
                <a:spcPts val="0"/>
              </a:spcBef>
              <a:buNone/>
            </a:pPr>
            <a:r>
              <a:rPr lang="en-US" sz="1800" i="1" dirty="0" smtClean="0">
                <a:latin typeface="Arial"/>
                <a:cs typeface="Arial"/>
              </a:rPr>
              <a:t>    The Common Core State Standards Initiative is a state-led effort that established a single set of clear educational standards for kindergarten through 12th grade in English language arts and mathematics that states voluntarily adopt. The standards are designed to ensure that students graduating from high school are prepared to enter credit bearing entry courses in two or four year college programs or enter the workforce. The standards are clear and concise to ensure that parents, teachers, and students have a clear understanding of the expectations in reading, </a:t>
            </a:r>
          </a:p>
          <a:p>
            <a:pPr marL="400050" lvl="1">
              <a:spcBef>
                <a:spcPts val="0"/>
              </a:spcBef>
              <a:buNone/>
            </a:pPr>
            <a:r>
              <a:rPr lang="en-US" sz="1800" i="1" dirty="0" smtClean="0">
                <a:latin typeface="Arial"/>
                <a:cs typeface="Arial"/>
              </a:rPr>
              <a:t>     writing, speaking and listening, language and mathematics in school.</a:t>
            </a:r>
          </a:p>
          <a:p>
            <a:pPr marL="400050" lvl="1">
              <a:spcBef>
                <a:spcPts val="0"/>
              </a:spcBef>
              <a:buNone/>
            </a:pPr>
            <a:r>
              <a:rPr lang="en-US" sz="1800" i="1" dirty="0" smtClean="0">
                <a:latin typeface="Arial"/>
                <a:cs typeface="Arial"/>
              </a:rPr>
              <a:t> 	</a:t>
            </a:r>
          </a:p>
          <a:p>
            <a:pPr marL="400050" lvl="1">
              <a:spcBef>
                <a:spcPts val="0"/>
              </a:spcBef>
              <a:buNone/>
            </a:pPr>
            <a:r>
              <a:rPr lang="en-US" sz="1200" i="1" dirty="0" smtClean="0">
                <a:latin typeface="Arial"/>
                <a:cs typeface="Arial"/>
              </a:rPr>
              <a:t>       From CCSS FAQ’s</a:t>
            </a:r>
            <a:r>
              <a:rPr lang="en-US" sz="1200" dirty="0" smtClean="0">
                <a:latin typeface="Arial"/>
                <a:cs typeface="Arial"/>
              </a:rPr>
              <a:t>: </a:t>
            </a:r>
            <a:r>
              <a:rPr lang="en-US" sz="1200" u="sng" dirty="0" smtClean="0">
                <a:latin typeface="Arial"/>
                <a:cs typeface="Arial"/>
                <a:hlinkClick r:id="rId3"/>
              </a:rPr>
              <a:t>http://www.corestandards.org/resources/frequently-asked-questions</a:t>
            </a:r>
            <a:endParaRPr lang="en-US" sz="1200" u="sng" dirty="0" smtClean="0">
              <a:latin typeface="Arial"/>
              <a:cs typeface="Arial"/>
            </a:endParaRPr>
          </a:p>
          <a:p>
            <a:pPr marL="400050" lvl="1">
              <a:spcBef>
                <a:spcPts val="0"/>
              </a:spcBef>
              <a:buNone/>
            </a:pPr>
            <a:endParaRPr lang="en-US" sz="1200" i="1" u="sng" dirty="0" smtClean="0">
              <a:latin typeface="Arial"/>
              <a:cs typeface="Arial"/>
            </a:endParaRPr>
          </a:p>
          <a:p>
            <a:pPr marL="0">
              <a:spcBef>
                <a:spcPts val="0"/>
              </a:spcBef>
              <a:buFont typeface="Wingdings" charset="2"/>
              <a:buChar char="Ø"/>
            </a:pPr>
            <a:r>
              <a:rPr lang="en-US" sz="1800" b="1" dirty="0" smtClean="0">
                <a:latin typeface="Arial"/>
                <a:cs typeface="Arial"/>
              </a:rPr>
              <a:t>CCSS FAQ’s: </a:t>
            </a:r>
            <a:r>
              <a:rPr lang="en-US" sz="1200" u="sng" dirty="0" smtClean="0">
                <a:latin typeface="Arial"/>
                <a:cs typeface="Arial"/>
                <a:hlinkClick r:id="rId3"/>
              </a:rPr>
              <a:t>http://www.corestandards.org/resources/frequently-asked-questions</a:t>
            </a:r>
            <a:endParaRPr lang="en-US" sz="1200" dirty="0" smtClean="0">
              <a:latin typeface="Arial"/>
              <a:cs typeface="Arial"/>
            </a:endParaRPr>
          </a:p>
          <a:p>
            <a:pPr marL="0">
              <a:spcBef>
                <a:spcPts val="0"/>
              </a:spcBef>
              <a:buFont typeface="Wingdings" charset="2"/>
              <a:buChar char="Ø"/>
            </a:pPr>
            <a:endParaRPr lang="en-US" sz="1200" u="sng" dirty="0" smtClean="0"/>
          </a:p>
          <a:p>
            <a:pPr>
              <a:buFont typeface="Wingdings" charset="2"/>
              <a:buChar char="Ø"/>
            </a:pPr>
            <a:endParaRPr lang="en-US" dirty="0"/>
          </a:p>
        </p:txBody>
      </p:sp>
      <p:pic>
        <p:nvPicPr>
          <p:cNvPr id="6" name="Picture 5" descr="Screen Shot 2014-01-25 at 4.47.29 AM.png"/>
          <p:cNvPicPr>
            <a:picLocks noChangeAspect="1"/>
          </p:cNvPicPr>
          <p:nvPr/>
        </p:nvPicPr>
        <p:blipFill>
          <a:blip r:embed="rId4">
            <a:clrChange>
              <a:clrFrom>
                <a:srgbClr val="FFFFFF"/>
              </a:clrFrom>
              <a:clrTo>
                <a:srgbClr val="FFFFFF">
                  <a:alpha val="0"/>
                </a:srgbClr>
              </a:clrTo>
            </a:clrChange>
          </a:blip>
          <a:stretch>
            <a:fillRect/>
          </a:stretch>
        </p:blipFill>
        <p:spPr>
          <a:xfrm>
            <a:off x="615950" y="1257300"/>
            <a:ext cx="2850089" cy="1060916"/>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l"/>
            <a:r>
              <a:rPr lang="en-US" sz="2400" b="1" dirty="0" smtClean="0">
                <a:latin typeface="Arial"/>
                <a:cs typeface="Arial"/>
              </a:rPr>
              <a:t>Selected Writing and Music Composition Related Projects:</a:t>
            </a:r>
            <a:endParaRPr lang="en-US" sz="2400" dirty="0"/>
          </a:p>
        </p:txBody>
      </p:sp>
      <p:sp>
        <p:nvSpPr>
          <p:cNvPr id="14337" name="Content Placeholder 2"/>
          <p:cNvSpPr>
            <a:spLocks noGrp="1"/>
          </p:cNvSpPr>
          <p:nvPr>
            <p:ph sz="half" idx="1"/>
          </p:nvPr>
        </p:nvSpPr>
        <p:spPr>
          <a:xfrm>
            <a:off x="457200" y="1401760"/>
            <a:ext cx="3735739" cy="5562600"/>
          </a:xfrm>
        </p:spPr>
        <p:txBody>
          <a:bodyPr/>
          <a:lstStyle/>
          <a:p>
            <a:pPr eaLnBrk="1" hangingPunct="1">
              <a:lnSpc>
                <a:spcPct val="80000"/>
              </a:lnSpc>
              <a:buFont typeface="Wingdings" charset="2"/>
              <a:buChar char="Ø"/>
            </a:pPr>
            <a:r>
              <a:rPr lang="en-US" sz="1800" b="1" i="1" dirty="0" smtClean="0">
                <a:latin typeface="Arial"/>
                <a:cs typeface="Arial"/>
              </a:rPr>
              <a:t>          Two Stars And A Wish</a:t>
            </a:r>
          </a:p>
          <a:p>
            <a:pPr eaLnBrk="1" hangingPunct="1">
              <a:lnSpc>
                <a:spcPct val="80000"/>
              </a:lnSpc>
              <a:buNone/>
            </a:pPr>
            <a:r>
              <a:rPr lang="en-US" sz="1800" b="1" i="1" dirty="0" smtClean="0">
                <a:latin typeface="Arial"/>
                <a:cs typeface="Arial"/>
              </a:rPr>
              <a:t>               </a:t>
            </a:r>
            <a:r>
              <a:rPr lang="en-US" sz="1800" b="1" dirty="0" smtClean="0">
                <a:latin typeface="Arial"/>
                <a:cs typeface="Arial"/>
              </a:rPr>
              <a:t>Project:</a:t>
            </a:r>
          </a:p>
          <a:p>
            <a:pPr eaLnBrk="1" hangingPunct="1">
              <a:lnSpc>
                <a:spcPct val="80000"/>
              </a:lnSpc>
              <a:buNone/>
            </a:pPr>
            <a:r>
              <a:rPr lang="en-US" sz="1200" dirty="0" smtClean="0">
                <a:latin typeface="Arial"/>
                <a:cs typeface="Arial"/>
                <a:hlinkClick r:id="rId2"/>
              </a:rPr>
              <a:t>https://www.gaggle.net/blogs.do</a:t>
            </a:r>
            <a:endParaRPr lang="en-US" sz="1200" dirty="0" smtClean="0">
              <a:latin typeface="Arial"/>
              <a:cs typeface="Arial"/>
            </a:endParaRPr>
          </a:p>
          <a:p>
            <a:pPr eaLnBrk="1" hangingPunct="1">
              <a:lnSpc>
                <a:spcPct val="80000"/>
              </a:lnSpc>
              <a:buNone/>
            </a:pPr>
            <a:r>
              <a:rPr lang="en-US" sz="1200" dirty="0" smtClean="0">
                <a:latin typeface="Arial"/>
                <a:cs typeface="Arial"/>
                <a:hlinkClick r:id="rId3"/>
              </a:rPr>
              <a:t>op=blogMain&amp;t=MjEyMjQxNjM6LTE6LTE=#</a:t>
            </a:r>
            <a:endParaRPr lang="en-US" sz="1200" dirty="0" smtClean="0">
              <a:latin typeface="Arial"/>
              <a:cs typeface="Arial"/>
            </a:endParaRPr>
          </a:p>
          <a:p>
            <a:pPr eaLnBrk="1" hangingPunct="1">
              <a:lnSpc>
                <a:spcPct val="80000"/>
              </a:lnSpc>
              <a:buFont typeface="Wingdings" charset="2"/>
              <a:buChar char="Ø"/>
            </a:pPr>
            <a:endParaRPr lang="en-US" sz="1200" b="1" dirty="0" smtClean="0">
              <a:latin typeface="Arial"/>
              <a:cs typeface="Arial"/>
            </a:endParaRPr>
          </a:p>
          <a:p>
            <a:pPr eaLnBrk="1" hangingPunct="1">
              <a:lnSpc>
                <a:spcPct val="80000"/>
              </a:lnSpc>
              <a:buFont typeface="Wingdings" charset="2"/>
              <a:buChar char="Ø"/>
            </a:pPr>
            <a:r>
              <a:rPr lang="en-US" sz="1800" b="1" i="1" dirty="0" smtClean="0">
                <a:latin typeface="Arial"/>
                <a:cs typeface="Arial"/>
              </a:rPr>
              <a:t>      The Haley </a:t>
            </a:r>
            <a:r>
              <a:rPr lang="en-US" sz="1800" b="1" i="1" dirty="0" err="1" smtClean="0">
                <a:latin typeface="Arial"/>
                <a:cs typeface="Arial"/>
              </a:rPr>
              <a:t>Musicbloggers</a:t>
            </a:r>
            <a:endParaRPr lang="en-US" sz="1800" b="1" i="1" dirty="0" smtClean="0">
              <a:latin typeface="Arial"/>
              <a:cs typeface="Arial"/>
            </a:endParaRPr>
          </a:p>
          <a:p>
            <a:pPr eaLnBrk="1" hangingPunct="1">
              <a:lnSpc>
                <a:spcPct val="80000"/>
              </a:lnSpc>
              <a:buNone/>
            </a:pPr>
            <a:r>
              <a:rPr lang="en-US" sz="1800" b="1" i="1" dirty="0" smtClean="0">
                <a:latin typeface="Arial"/>
                <a:cs typeface="Arial"/>
              </a:rPr>
              <a:t>            Blog PTA Reflections</a:t>
            </a:r>
          </a:p>
          <a:p>
            <a:pPr eaLnBrk="1" hangingPunct="1">
              <a:lnSpc>
                <a:spcPct val="80000"/>
              </a:lnSpc>
              <a:buNone/>
            </a:pPr>
            <a:r>
              <a:rPr lang="en-US" sz="1800" b="1" i="1" dirty="0" smtClean="0">
                <a:latin typeface="Arial"/>
                <a:cs typeface="Arial"/>
              </a:rPr>
              <a:t>            Composition Narrative</a:t>
            </a:r>
          </a:p>
          <a:p>
            <a:pPr eaLnBrk="1" hangingPunct="1">
              <a:lnSpc>
                <a:spcPct val="80000"/>
              </a:lnSpc>
              <a:buNone/>
            </a:pPr>
            <a:r>
              <a:rPr lang="en-US" sz="1800" b="1" i="1" dirty="0" smtClean="0">
                <a:latin typeface="Arial"/>
                <a:cs typeface="Arial"/>
              </a:rPr>
              <a:t>            </a:t>
            </a:r>
            <a:r>
              <a:rPr lang="en-US" sz="1800" b="1" dirty="0" smtClean="0">
                <a:latin typeface="Arial"/>
                <a:cs typeface="Arial"/>
              </a:rPr>
              <a:t>Project:</a:t>
            </a:r>
          </a:p>
          <a:p>
            <a:pPr eaLnBrk="1" hangingPunct="1">
              <a:lnSpc>
                <a:spcPct val="80000"/>
              </a:lnSpc>
              <a:buNone/>
            </a:pPr>
            <a:r>
              <a:rPr lang="en-US" sz="1200" dirty="0" smtClean="0">
                <a:latin typeface="Arial"/>
                <a:cs typeface="Arial"/>
                <a:hlinkClick r:id="rId4"/>
              </a:rPr>
              <a:t>https://www.gaggle.net/blogs.do?</a:t>
            </a:r>
          </a:p>
          <a:p>
            <a:pPr eaLnBrk="1" hangingPunct="1">
              <a:lnSpc>
                <a:spcPct val="80000"/>
              </a:lnSpc>
              <a:buNone/>
            </a:pPr>
            <a:r>
              <a:rPr lang="en-US" sz="1200" dirty="0" smtClean="0">
                <a:latin typeface="Arial"/>
                <a:cs typeface="Arial"/>
                <a:hlinkClick r:id="rId4"/>
              </a:rPr>
              <a:t>op=blogMain&amp;t=MjEyMjQxNjM6LTE6LTE</a:t>
            </a:r>
            <a:r>
              <a:rPr lang="en-US" sz="1200" dirty="0" smtClean="0">
                <a:latin typeface="Arial"/>
                <a:cs typeface="Arial"/>
              </a:rPr>
              <a:t>=</a:t>
            </a:r>
          </a:p>
          <a:p>
            <a:pPr eaLnBrk="1" hangingPunct="1">
              <a:lnSpc>
                <a:spcPct val="80000"/>
              </a:lnSpc>
              <a:buFont typeface="Wingdings" charset="2"/>
              <a:buChar char="Ø"/>
            </a:pPr>
            <a:endParaRPr lang="en-US" sz="1800" b="1" i="1" dirty="0" smtClean="0">
              <a:latin typeface="Arial"/>
              <a:cs typeface="Arial"/>
            </a:endParaRPr>
          </a:p>
          <a:p>
            <a:pPr eaLnBrk="1" hangingPunct="1">
              <a:lnSpc>
                <a:spcPct val="80000"/>
              </a:lnSpc>
              <a:buFont typeface="Wingdings" charset="2"/>
              <a:buChar char="Ø"/>
            </a:pPr>
            <a:r>
              <a:rPr lang="en-US" sz="1800" b="1" i="1" dirty="0" smtClean="0">
                <a:latin typeface="Arial"/>
                <a:cs typeface="Arial"/>
              </a:rPr>
              <a:t>      The Haley </a:t>
            </a:r>
            <a:r>
              <a:rPr lang="en-US" sz="1800" b="1" i="1" dirty="0" err="1" smtClean="0">
                <a:latin typeface="Arial"/>
                <a:cs typeface="Arial"/>
              </a:rPr>
              <a:t>Musicbloggers</a:t>
            </a:r>
            <a:endParaRPr lang="en-US" sz="1800" b="1" i="1" dirty="0" smtClean="0">
              <a:latin typeface="Arial"/>
              <a:cs typeface="Arial"/>
            </a:endParaRPr>
          </a:p>
          <a:p>
            <a:pPr eaLnBrk="1" hangingPunct="1">
              <a:lnSpc>
                <a:spcPct val="80000"/>
              </a:lnSpc>
              <a:buNone/>
            </a:pPr>
            <a:r>
              <a:rPr lang="en-US" sz="1800" b="1" i="1" dirty="0" smtClean="0">
                <a:latin typeface="Arial"/>
                <a:cs typeface="Arial"/>
              </a:rPr>
              <a:t>            </a:t>
            </a:r>
            <a:r>
              <a:rPr lang="en-US" sz="1800" b="1" i="1" dirty="0" err="1" smtClean="0">
                <a:latin typeface="Arial"/>
                <a:cs typeface="Arial"/>
              </a:rPr>
              <a:t>Blog,The</a:t>
            </a:r>
            <a:r>
              <a:rPr lang="en-US" sz="1800" b="1" i="1" dirty="0" smtClean="0">
                <a:latin typeface="Arial"/>
                <a:cs typeface="Arial"/>
              </a:rPr>
              <a:t> Dream Keeper</a:t>
            </a:r>
          </a:p>
          <a:p>
            <a:pPr eaLnBrk="1" hangingPunct="1">
              <a:lnSpc>
                <a:spcPct val="80000"/>
              </a:lnSpc>
              <a:buNone/>
            </a:pPr>
            <a:r>
              <a:rPr lang="en-US" sz="1800" b="1" i="1" dirty="0" smtClean="0">
                <a:latin typeface="Arial"/>
                <a:cs typeface="Arial"/>
              </a:rPr>
              <a:t>            </a:t>
            </a:r>
            <a:r>
              <a:rPr lang="en-US" sz="1800" b="1" dirty="0" smtClean="0">
                <a:latin typeface="Arial"/>
                <a:cs typeface="Arial"/>
              </a:rPr>
              <a:t>Project:</a:t>
            </a:r>
          </a:p>
          <a:p>
            <a:pPr eaLnBrk="1" hangingPunct="1">
              <a:lnSpc>
                <a:spcPct val="80000"/>
              </a:lnSpc>
              <a:buNone/>
            </a:pPr>
            <a:r>
              <a:rPr lang="en-US" sz="1200" dirty="0" smtClean="0">
                <a:latin typeface="Arial"/>
                <a:cs typeface="Arial"/>
                <a:hlinkClick r:id="rId4"/>
              </a:rPr>
              <a:t>https://www.gaggle.net/blogs.d</a:t>
            </a:r>
          </a:p>
          <a:p>
            <a:pPr eaLnBrk="1" hangingPunct="1">
              <a:lnSpc>
                <a:spcPct val="80000"/>
              </a:lnSpc>
              <a:buNone/>
            </a:pPr>
            <a:r>
              <a:rPr lang="en-US" sz="1200" dirty="0" smtClean="0">
                <a:latin typeface="Arial"/>
                <a:cs typeface="Arial"/>
                <a:hlinkClick r:id="rId4"/>
              </a:rPr>
              <a:t>op=blogMain&amp;t=MjEyMjQxNjM6LTE6LTE</a:t>
            </a:r>
            <a:r>
              <a:rPr lang="en-US" sz="1200" dirty="0" smtClean="0">
                <a:latin typeface="Arial"/>
                <a:cs typeface="Arial"/>
              </a:rPr>
              <a:t>=</a:t>
            </a:r>
          </a:p>
          <a:p>
            <a:pPr eaLnBrk="1" hangingPunct="1">
              <a:lnSpc>
                <a:spcPct val="80000"/>
              </a:lnSpc>
              <a:buNone/>
            </a:pPr>
            <a:endParaRPr lang="en-US" sz="1200" dirty="0" smtClean="0">
              <a:latin typeface="Arial"/>
              <a:cs typeface="Arial"/>
            </a:endParaRPr>
          </a:p>
          <a:p>
            <a:pPr eaLnBrk="1" hangingPunct="1">
              <a:lnSpc>
                <a:spcPct val="80000"/>
              </a:lnSpc>
              <a:buFont typeface="Wingdings" charset="2"/>
              <a:buChar char="Ø"/>
            </a:pPr>
            <a:r>
              <a:rPr lang="en-US" sz="1800" b="1" i="1" dirty="0" smtClean="0">
                <a:latin typeface="Arial"/>
                <a:cs typeface="Arial"/>
              </a:rPr>
              <a:t>          What Do You Bring To  </a:t>
            </a:r>
          </a:p>
          <a:p>
            <a:pPr eaLnBrk="1" hangingPunct="1">
              <a:lnSpc>
                <a:spcPct val="80000"/>
              </a:lnSpc>
              <a:buNone/>
            </a:pPr>
            <a:r>
              <a:rPr lang="en-US" sz="1800" b="1" i="1" dirty="0" smtClean="0">
                <a:latin typeface="Arial"/>
                <a:cs typeface="Arial"/>
              </a:rPr>
              <a:t>               Music Class?</a:t>
            </a:r>
          </a:p>
          <a:p>
            <a:pPr eaLnBrk="1" hangingPunct="1">
              <a:lnSpc>
                <a:spcPct val="80000"/>
              </a:lnSpc>
              <a:buNone/>
            </a:pPr>
            <a:r>
              <a:rPr lang="en-US" sz="1800" b="1" i="1" dirty="0" smtClean="0">
                <a:latin typeface="Arial"/>
                <a:cs typeface="Arial"/>
              </a:rPr>
              <a:t>               Questionnaire </a:t>
            </a:r>
            <a:r>
              <a:rPr lang="en-US" sz="1800" b="1" dirty="0" smtClean="0">
                <a:latin typeface="Arial"/>
                <a:cs typeface="Arial"/>
              </a:rPr>
              <a:t>Project:</a:t>
            </a:r>
            <a:endParaRPr lang="en-US" sz="1200" b="1" dirty="0" smtClean="0">
              <a:latin typeface="Arial"/>
              <a:cs typeface="Arial"/>
            </a:endParaRPr>
          </a:p>
          <a:p>
            <a:pPr eaLnBrk="1" hangingPunct="1">
              <a:lnSpc>
                <a:spcPct val="80000"/>
              </a:lnSpc>
              <a:buNone/>
            </a:pPr>
            <a:r>
              <a:rPr lang="en-US" sz="1200" dirty="0" smtClean="0">
                <a:latin typeface="Arial"/>
                <a:cs typeface="Arial"/>
                <a:hlinkClick r:id="rId4"/>
              </a:rPr>
              <a:t>https://www.gaggle.net/blogs.do?</a:t>
            </a:r>
          </a:p>
          <a:p>
            <a:pPr eaLnBrk="1" hangingPunct="1">
              <a:lnSpc>
                <a:spcPct val="80000"/>
              </a:lnSpc>
              <a:buNone/>
            </a:pPr>
            <a:r>
              <a:rPr lang="en-US" sz="1200" dirty="0" smtClean="0">
                <a:latin typeface="Arial"/>
                <a:cs typeface="Arial"/>
                <a:hlinkClick r:id="rId4"/>
              </a:rPr>
              <a:t>op=blogMain&amp;t=MjEyMjQxNjM6LTE6LTE</a:t>
            </a:r>
            <a:r>
              <a:rPr lang="en-US" sz="1200" dirty="0" smtClean="0">
                <a:latin typeface="Arial"/>
                <a:cs typeface="Arial"/>
              </a:rPr>
              <a:t>=</a:t>
            </a:r>
          </a:p>
          <a:p>
            <a:pPr eaLnBrk="1" hangingPunct="1">
              <a:lnSpc>
                <a:spcPct val="80000"/>
              </a:lnSpc>
              <a:buNone/>
            </a:pPr>
            <a:endParaRPr lang="en-US" sz="1200" dirty="0" smtClean="0">
              <a:latin typeface="Arial"/>
              <a:cs typeface="Arial"/>
            </a:endParaRPr>
          </a:p>
          <a:p>
            <a:pPr eaLnBrk="1" hangingPunct="1">
              <a:lnSpc>
                <a:spcPct val="80000"/>
              </a:lnSpc>
              <a:buFont typeface="Arial" charset="0"/>
              <a:buNone/>
            </a:pPr>
            <a:endParaRPr lang="en-US" sz="1200" b="1" dirty="0" smtClean="0">
              <a:latin typeface="Arial"/>
              <a:cs typeface="Arial"/>
            </a:endParaRPr>
          </a:p>
          <a:p>
            <a:pPr eaLnBrk="1" hangingPunct="1">
              <a:lnSpc>
                <a:spcPct val="80000"/>
              </a:lnSpc>
              <a:buFont typeface="Arial" charset="0"/>
              <a:buNone/>
            </a:pPr>
            <a:endParaRPr lang="en-US" sz="1200" b="1" dirty="0" smtClean="0">
              <a:latin typeface="Arial"/>
              <a:cs typeface="Arial"/>
            </a:endParaRPr>
          </a:p>
          <a:p>
            <a:pPr eaLnBrk="1" hangingPunct="1">
              <a:lnSpc>
                <a:spcPct val="80000"/>
              </a:lnSpc>
              <a:buFont typeface="Arial" charset="0"/>
              <a:buNone/>
            </a:pPr>
            <a:r>
              <a:rPr lang="en-US" sz="300" dirty="0" smtClean="0"/>
              <a:t> </a:t>
            </a:r>
          </a:p>
          <a:p>
            <a:pPr lvl="1" eaLnBrk="1" hangingPunct="1">
              <a:lnSpc>
                <a:spcPct val="80000"/>
              </a:lnSpc>
              <a:buFont typeface="Arial" charset="0"/>
              <a:buNone/>
            </a:pPr>
            <a:endParaRPr lang="en-US" sz="400" dirty="0" smtClean="0"/>
          </a:p>
        </p:txBody>
      </p:sp>
      <p:sp>
        <p:nvSpPr>
          <p:cNvPr id="10" name="Content Placeholder 9"/>
          <p:cNvSpPr>
            <a:spLocks noGrp="1"/>
          </p:cNvSpPr>
          <p:nvPr>
            <p:ph sz="half" idx="2"/>
          </p:nvPr>
        </p:nvSpPr>
        <p:spPr>
          <a:xfrm>
            <a:off x="4192939" y="1401760"/>
            <a:ext cx="4493860" cy="5456240"/>
          </a:xfrm>
        </p:spPr>
        <p:txBody>
          <a:bodyPr/>
          <a:lstStyle/>
          <a:p>
            <a:pPr>
              <a:buFont typeface="Wingdings" charset="2"/>
              <a:buChar char="Ø"/>
            </a:pPr>
            <a:r>
              <a:rPr lang="en-US" sz="1800" b="1" i="1" dirty="0" smtClean="0">
                <a:latin typeface="Arial"/>
                <a:cs typeface="Arial"/>
              </a:rPr>
              <a:t>      Musical Signature Composition</a:t>
            </a:r>
          </a:p>
          <a:p>
            <a:pPr>
              <a:buNone/>
            </a:pPr>
            <a:r>
              <a:rPr lang="en-US" sz="1800" b="1" i="1" dirty="0" smtClean="0">
                <a:latin typeface="Arial"/>
                <a:cs typeface="Arial"/>
              </a:rPr>
              <a:t>           </a:t>
            </a:r>
            <a:r>
              <a:rPr lang="en-US" sz="1800" b="1" dirty="0" smtClean="0">
                <a:latin typeface="Arial"/>
                <a:cs typeface="Arial"/>
              </a:rPr>
              <a:t>Project (iPad): </a:t>
            </a:r>
          </a:p>
          <a:p>
            <a:pPr>
              <a:buNone/>
            </a:pPr>
            <a:r>
              <a:rPr lang="en-US" sz="1200" dirty="0" smtClean="0">
                <a:latin typeface="Arial"/>
                <a:cs typeface="Arial"/>
                <a:hlinkClick r:id="rId5"/>
              </a:rPr>
              <a:t>http://comets2.sites.noteflight.com/scores/view/</a:t>
            </a:r>
            <a:endParaRPr lang="en-US" sz="1200" dirty="0" smtClean="0">
              <a:latin typeface="Arial"/>
              <a:cs typeface="Arial"/>
            </a:endParaRPr>
          </a:p>
          <a:p>
            <a:pPr>
              <a:buNone/>
            </a:pPr>
            <a:r>
              <a:rPr lang="en-US" sz="1200" dirty="0" smtClean="0">
                <a:latin typeface="Arial"/>
                <a:cs typeface="Arial"/>
                <a:hlinkClick r:id="rId6"/>
              </a:rPr>
              <a:t>a39ce91c1cd15db6e716d71e4cf1539b1cbeff30</a:t>
            </a:r>
            <a:endParaRPr lang="en-US" sz="1200" dirty="0" smtClean="0">
              <a:latin typeface="Arial"/>
              <a:cs typeface="Arial"/>
            </a:endParaRPr>
          </a:p>
          <a:p>
            <a:pPr>
              <a:buNone/>
            </a:pPr>
            <a:endParaRPr lang="en-US" sz="1200" dirty="0" smtClean="0">
              <a:latin typeface="Arial"/>
              <a:cs typeface="Arial"/>
            </a:endParaRPr>
          </a:p>
          <a:p>
            <a:pPr>
              <a:buFont typeface="Wingdings" charset="2"/>
              <a:buChar char="Ø"/>
            </a:pPr>
            <a:r>
              <a:rPr lang="en-US" sz="1800" b="1" i="1" dirty="0" smtClean="0">
                <a:latin typeface="Arial"/>
                <a:cs typeface="Arial"/>
              </a:rPr>
              <a:t>          PTA Reflections Compositions</a:t>
            </a:r>
          </a:p>
          <a:p>
            <a:pPr>
              <a:buNone/>
            </a:pPr>
            <a:r>
              <a:rPr lang="en-US" sz="1800" b="1" i="1" dirty="0" smtClean="0">
                <a:latin typeface="Arial"/>
                <a:cs typeface="Arial"/>
              </a:rPr>
              <a:t>               </a:t>
            </a:r>
            <a:r>
              <a:rPr lang="en-US" sz="1800" b="1" dirty="0" smtClean="0">
                <a:latin typeface="Arial"/>
                <a:cs typeface="Arial"/>
              </a:rPr>
              <a:t>Project - </a:t>
            </a:r>
            <a:r>
              <a:rPr lang="en-US" sz="1800" b="1" dirty="0" err="1" smtClean="0">
                <a:latin typeface="Arial"/>
                <a:cs typeface="Arial"/>
              </a:rPr>
              <a:t>Kaley’s</a:t>
            </a:r>
            <a:r>
              <a:rPr lang="en-US" sz="1800" b="1" dirty="0" smtClean="0">
                <a:latin typeface="Arial"/>
                <a:cs typeface="Arial"/>
              </a:rPr>
              <a:t> Dream:</a:t>
            </a:r>
            <a:r>
              <a:rPr lang="en-US" sz="1200" dirty="0" smtClean="0">
                <a:latin typeface="Arial"/>
                <a:cs typeface="Arial"/>
              </a:rPr>
              <a:t>	              </a:t>
            </a:r>
          </a:p>
          <a:p>
            <a:pPr>
              <a:buNone/>
            </a:pPr>
            <a:r>
              <a:rPr lang="en-US" sz="1200" dirty="0" smtClean="0">
                <a:latin typeface="Arial"/>
                <a:cs typeface="Arial"/>
                <a:hlinkClick r:id="rId7"/>
              </a:rPr>
              <a:t>http://comets1.sites.noteflight.com/scores/view/</a:t>
            </a:r>
            <a:endParaRPr lang="en-US" sz="1200" dirty="0" smtClean="0">
              <a:latin typeface="Arial"/>
              <a:cs typeface="Arial"/>
            </a:endParaRPr>
          </a:p>
          <a:p>
            <a:pPr>
              <a:buNone/>
            </a:pPr>
            <a:r>
              <a:rPr lang="en-US" sz="1200" dirty="0" smtClean="0">
                <a:latin typeface="Arial"/>
                <a:cs typeface="Arial"/>
                <a:hlinkClick r:id="rId8"/>
              </a:rPr>
              <a:t>eb81b697f741a2b7b7805fb289f32c31be863914</a:t>
            </a:r>
            <a:endParaRPr lang="en-US" sz="1200" dirty="0" smtClean="0">
              <a:latin typeface="Arial"/>
              <a:cs typeface="Arial"/>
            </a:endParaRPr>
          </a:p>
          <a:p>
            <a:pPr>
              <a:buNone/>
            </a:pPr>
            <a:endParaRPr lang="en-US" sz="1200" dirty="0" smtClean="0">
              <a:latin typeface="Arial"/>
              <a:cs typeface="Arial"/>
            </a:endParaRPr>
          </a:p>
          <a:p>
            <a:pPr>
              <a:buFont typeface="Wingdings" charset="2"/>
              <a:buChar char="Ø"/>
            </a:pPr>
            <a:r>
              <a:rPr lang="en-US" sz="1800" b="1" i="1" dirty="0" smtClean="0">
                <a:latin typeface="Arial"/>
                <a:cs typeface="Arial"/>
              </a:rPr>
              <a:t>        The Dream Keeper Project</a:t>
            </a:r>
          </a:p>
          <a:p>
            <a:pPr>
              <a:buNone/>
            </a:pPr>
            <a:r>
              <a:rPr lang="en-US" sz="1800" b="1" i="1" dirty="0" smtClean="0">
                <a:latin typeface="Arial"/>
                <a:cs typeface="Arial"/>
              </a:rPr>
              <a:t>              </a:t>
            </a:r>
            <a:r>
              <a:rPr lang="en-US" sz="1800" b="1" dirty="0" smtClean="0">
                <a:latin typeface="Arial"/>
                <a:cs typeface="Arial"/>
              </a:rPr>
              <a:t>Project:</a:t>
            </a:r>
          </a:p>
          <a:p>
            <a:pPr>
              <a:buNone/>
            </a:pPr>
            <a:r>
              <a:rPr lang="en-US" sz="1200" dirty="0" smtClean="0">
                <a:latin typeface="Arial"/>
                <a:cs typeface="Arial"/>
                <a:hlinkClick r:id="rId9"/>
              </a:rPr>
              <a:t>http://www.noteflight.com/scores/view</a:t>
            </a:r>
            <a:endParaRPr lang="en-US" sz="1200" dirty="0" smtClean="0">
              <a:latin typeface="Arial"/>
              <a:cs typeface="Arial"/>
            </a:endParaRPr>
          </a:p>
          <a:p>
            <a:pPr>
              <a:buNone/>
            </a:pPr>
            <a:r>
              <a:rPr lang="en-US" sz="1200" dirty="0" smtClean="0">
                <a:latin typeface="Arial"/>
                <a:cs typeface="Arial"/>
                <a:hlinkClick r:id="rId10"/>
              </a:rPr>
              <a:t>310450d1c001a4120ae292bad54e36d1641e78b0</a:t>
            </a:r>
            <a:endParaRPr lang="en-US" sz="1200" dirty="0" smtClean="0">
              <a:latin typeface="Arial"/>
              <a:cs typeface="Arial"/>
            </a:endParaRPr>
          </a:p>
          <a:p>
            <a:pPr>
              <a:buNone/>
            </a:pPr>
            <a:endParaRPr lang="en-US" sz="1200" dirty="0" smtClean="0">
              <a:latin typeface="Arial"/>
              <a:cs typeface="Arial"/>
            </a:endParaRPr>
          </a:p>
          <a:p>
            <a:pPr>
              <a:buFont typeface="Wingdings" charset="2"/>
              <a:buChar char="Ø"/>
            </a:pPr>
            <a:r>
              <a:rPr lang="en-US" sz="1800" b="1" i="1" dirty="0" smtClean="0">
                <a:latin typeface="Arial"/>
                <a:cs typeface="Arial"/>
              </a:rPr>
              <a:t>        The Dreamscapes </a:t>
            </a:r>
            <a:r>
              <a:rPr lang="en-US" sz="1800" b="1" dirty="0" smtClean="0">
                <a:latin typeface="Arial"/>
                <a:cs typeface="Arial"/>
              </a:rPr>
              <a:t>Music</a:t>
            </a:r>
          </a:p>
          <a:p>
            <a:pPr>
              <a:buNone/>
            </a:pPr>
            <a:r>
              <a:rPr lang="en-US" sz="1800" b="1" dirty="0" smtClean="0">
                <a:latin typeface="Arial"/>
                <a:cs typeface="Arial"/>
              </a:rPr>
              <a:t>              Sequencing Project:</a:t>
            </a:r>
            <a:r>
              <a:rPr lang="en-US" sz="1200" b="1" dirty="0" smtClean="0">
                <a:latin typeface="Arial"/>
                <a:cs typeface="Arial"/>
              </a:rPr>
              <a:t>      </a:t>
            </a:r>
            <a:r>
              <a:rPr lang="en-US" sz="1200" dirty="0" smtClean="0">
                <a:latin typeface="Arial"/>
                <a:cs typeface="Arial"/>
              </a:rPr>
              <a:t>               </a:t>
            </a:r>
          </a:p>
          <a:p>
            <a:pPr>
              <a:buNone/>
            </a:pPr>
            <a:r>
              <a:rPr lang="en-US" sz="1200" dirty="0" smtClean="0">
                <a:latin typeface="Arial"/>
                <a:cs typeface="Arial"/>
                <a:hlinkClick r:id="rId11"/>
              </a:rPr>
              <a:t>https://soundcloud.com/infusedmus/techno-dream-template-</a:t>
            </a:r>
            <a:endParaRPr lang="en-US" sz="1200" dirty="0" smtClean="0">
              <a:latin typeface="Arial"/>
              <a:cs typeface="Arial"/>
            </a:endParaRPr>
          </a:p>
          <a:p>
            <a:pPr>
              <a:buNone/>
            </a:pPr>
            <a:r>
              <a:rPr lang="en-US" sz="1200" dirty="0" err="1" smtClean="0">
                <a:latin typeface="Arial"/>
                <a:cs typeface="Arial"/>
              </a:rPr>
              <a:t>Mixdown</a:t>
            </a:r>
            <a:endParaRPr lang="en-US" sz="1200" dirty="0" smtClean="0">
              <a:latin typeface="Arial"/>
              <a:cs typeface="Arial"/>
            </a:endParaRPr>
          </a:p>
          <a:p>
            <a:pPr>
              <a:buNone/>
            </a:pPr>
            <a:endParaRPr lang="en-US" sz="1200" dirty="0" smtClean="0">
              <a:latin typeface="Arial"/>
              <a:cs typeface="Arial"/>
            </a:endParaRPr>
          </a:p>
          <a:p>
            <a:pPr>
              <a:buNone/>
            </a:pPr>
            <a:endParaRPr lang="en-US" sz="1200" b="1" dirty="0" smtClean="0">
              <a:latin typeface="Arial"/>
              <a:cs typeface="Arial"/>
            </a:endParaRPr>
          </a:p>
          <a:p>
            <a:pPr>
              <a:buFont typeface="Wingdings" charset="2"/>
              <a:buChar char="Ø"/>
            </a:pPr>
            <a:endParaRPr lang="en-US" sz="1800" b="1" dirty="0" smtClean="0">
              <a:latin typeface="Arial"/>
              <a:cs typeface="Arial"/>
            </a:endParaRPr>
          </a:p>
          <a:p>
            <a:pPr>
              <a:buNone/>
            </a:pPr>
            <a:endParaRPr lang="en-US" sz="1200" dirty="0" smtClean="0">
              <a:latin typeface="Arial"/>
              <a:cs typeface="Arial"/>
            </a:endParaRPr>
          </a:p>
          <a:p>
            <a:pPr>
              <a:buNone/>
            </a:pPr>
            <a:endParaRPr lang="en-US" sz="1800" b="1" dirty="0">
              <a:latin typeface="Arial"/>
              <a:cs typeface="Arial"/>
            </a:endParaRPr>
          </a:p>
        </p:txBody>
      </p:sp>
      <p:sp>
        <p:nvSpPr>
          <p:cNvPr id="5" name="TextBox 4"/>
          <p:cNvSpPr txBox="1"/>
          <p:nvPr/>
        </p:nvSpPr>
        <p:spPr>
          <a:xfrm>
            <a:off x="457200" y="387350"/>
            <a:ext cx="7778703" cy="6083300"/>
          </a:xfrm>
          <a:prstGeom prst="rect">
            <a:avLst/>
          </a:prstGeom>
          <a:noFill/>
        </p:spPr>
        <p:txBody>
          <a:bodyPr wrap="square" rtlCol="0">
            <a:spAutoFit/>
          </a:bodyPr>
          <a:lstStyle/>
          <a:p>
            <a:endParaRPr lang="en-US" dirty="0"/>
          </a:p>
        </p:txBody>
      </p:sp>
      <p:pic>
        <p:nvPicPr>
          <p:cNvPr id="11" name="Picture 10" descr=":Two Stars And A Wish Project :Two Stars and a Wish Logo.jpg"/>
          <p:cNvPicPr/>
          <p:nvPr/>
        </p:nvPicPr>
        <p:blipFill>
          <a:blip r:embed="rId12">
            <a:clrChange>
              <a:clrFrom>
                <a:srgbClr val="FFFFFF"/>
              </a:clrFrom>
              <a:clrTo>
                <a:srgbClr val="FFFFFF">
                  <a:alpha val="0"/>
                </a:srgbClr>
              </a:clrTo>
            </a:clrChange>
          </a:blip>
          <a:srcRect/>
          <a:stretch>
            <a:fillRect/>
          </a:stretch>
        </p:blipFill>
        <p:spPr bwMode="auto">
          <a:xfrm>
            <a:off x="714176" y="1177131"/>
            <a:ext cx="962224" cy="846138"/>
          </a:xfrm>
          <a:prstGeom prst="rect">
            <a:avLst/>
          </a:prstGeom>
          <a:noFill/>
          <a:ln w="9525">
            <a:noFill/>
            <a:miter lim="800000"/>
            <a:headEnd/>
            <a:tailEnd/>
          </a:ln>
        </p:spPr>
      </p:pic>
      <p:pic>
        <p:nvPicPr>
          <p:cNvPr id="13" name="Picture 12" descr="the-dream-keeper-wordle.png"/>
          <p:cNvPicPr>
            <a:picLocks noChangeAspect="1"/>
          </p:cNvPicPr>
          <p:nvPr/>
        </p:nvPicPr>
        <p:blipFill>
          <a:blip r:embed="rId13">
            <a:clrChange>
              <a:clrFrom>
                <a:srgbClr val="FFFFFF"/>
              </a:clrFrom>
              <a:clrTo>
                <a:srgbClr val="FFFFFF">
                  <a:alpha val="0"/>
                </a:srgbClr>
              </a:clrTo>
            </a:clrChange>
          </a:blip>
          <a:stretch>
            <a:fillRect/>
          </a:stretch>
        </p:blipFill>
        <p:spPr>
          <a:xfrm>
            <a:off x="4549890" y="5427663"/>
            <a:ext cx="573091" cy="587375"/>
          </a:xfrm>
          <a:prstGeom prst="rect">
            <a:avLst/>
          </a:prstGeom>
        </p:spPr>
      </p:pic>
      <p:pic>
        <p:nvPicPr>
          <p:cNvPr id="14" name="Picture 13" descr="The Violin Player.jpg"/>
          <p:cNvPicPr>
            <a:picLocks noChangeAspect="1"/>
          </p:cNvPicPr>
          <p:nvPr/>
        </p:nvPicPr>
        <p:blipFill>
          <a:blip r:embed="rId14"/>
          <a:stretch>
            <a:fillRect/>
          </a:stretch>
        </p:blipFill>
        <p:spPr>
          <a:xfrm>
            <a:off x="714176" y="2520156"/>
            <a:ext cx="496045" cy="395287"/>
          </a:xfrm>
          <a:prstGeom prst="rect">
            <a:avLst/>
          </a:prstGeom>
        </p:spPr>
      </p:pic>
      <p:pic>
        <p:nvPicPr>
          <p:cNvPr id="15" name="Picture 14" descr="The Violin Player.jpg"/>
          <p:cNvPicPr>
            <a:picLocks noChangeAspect="1"/>
          </p:cNvPicPr>
          <p:nvPr/>
        </p:nvPicPr>
        <p:blipFill>
          <a:blip r:embed="rId14"/>
          <a:stretch>
            <a:fillRect/>
          </a:stretch>
        </p:blipFill>
        <p:spPr>
          <a:xfrm>
            <a:off x="714176" y="4183060"/>
            <a:ext cx="496045" cy="395287"/>
          </a:xfrm>
          <a:prstGeom prst="rect">
            <a:avLst/>
          </a:prstGeom>
        </p:spPr>
      </p:pic>
      <p:pic>
        <p:nvPicPr>
          <p:cNvPr id="16" name="Picture 15" descr="PTA Reflections Logo.jpg"/>
          <p:cNvPicPr>
            <a:picLocks noChangeAspect="1"/>
          </p:cNvPicPr>
          <p:nvPr/>
        </p:nvPicPr>
        <p:blipFill>
          <a:blip r:embed="rId15">
            <a:clrChange>
              <a:clrFrom>
                <a:srgbClr val="FFFFFF"/>
              </a:clrFrom>
              <a:clrTo>
                <a:srgbClr val="FFFFFF">
                  <a:alpha val="0"/>
                </a:srgbClr>
              </a:clrTo>
            </a:clrChange>
          </a:blip>
          <a:stretch>
            <a:fillRect/>
          </a:stretch>
        </p:blipFill>
        <p:spPr>
          <a:xfrm>
            <a:off x="4522173" y="2655093"/>
            <a:ext cx="600808" cy="520700"/>
          </a:xfrm>
          <a:prstGeom prst="rect">
            <a:avLst/>
          </a:prstGeom>
        </p:spPr>
      </p:pic>
      <p:pic>
        <p:nvPicPr>
          <p:cNvPr id="17" name="Picture 16" descr="index.jpg"/>
          <p:cNvPicPr>
            <a:picLocks noChangeAspect="1"/>
          </p:cNvPicPr>
          <p:nvPr/>
        </p:nvPicPr>
        <p:blipFill>
          <a:blip r:embed="rId16"/>
          <a:stretch>
            <a:fillRect/>
          </a:stretch>
        </p:blipFill>
        <p:spPr>
          <a:xfrm>
            <a:off x="4549890" y="1313209"/>
            <a:ext cx="399819" cy="399819"/>
          </a:xfrm>
          <a:prstGeom prst="rect">
            <a:avLst/>
          </a:prstGeom>
        </p:spPr>
      </p:pic>
      <p:pic>
        <p:nvPicPr>
          <p:cNvPr id="18" name="Picture 17" descr="the-dream-keeper-wordle.png"/>
          <p:cNvPicPr>
            <a:picLocks noChangeAspect="1"/>
          </p:cNvPicPr>
          <p:nvPr/>
        </p:nvPicPr>
        <p:blipFill>
          <a:blip r:embed="rId13">
            <a:clrChange>
              <a:clrFrom>
                <a:srgbClr val="FFFFFF"/>
              </a:clrFrom>
              <a:clrTo>
                <a:srgbClr val="FFFFFF">
                  <a:alpha val="0"/>
                </a:srgbClr>
              </a:clrTo>
            </a:clrChange>
          </a:blip>
          <a:stretch>
            <a:fillRect/>
          </a:stretch>
        </p:blipFill>
        <p:spPr>
          <a:xfrm>
            <a:off x="4549890" y="4183060"/>
            <a:ext cx="573091" cy="587375"/>
          </a:xfrm>
          <a:prstGeom prst="rect">
            <a:avLst/>
          </a:prstGeom>
        </p:spPr>
      </p:pic>
      <p:pic>
        <p:nvPicPr>
          <p:cNvPr id="19" name="Picture 18" descr="Cute Kids Singing.png"/>
          <p:cNvPicPr>
            <a:picLocks noChangeAspect="1"/>
          </p:cNvPicPr>
          <p:nvPr/>
        </p:nvPicPr>
        <p:blipFill>
          <a:blip r:embed="rId17"/>
          <a:stretch>
            <a:fillRect/>
          </a:stretch>
        </p:blipFill>
        <p:spPr>
          <a:xfrm>
            <a:off x="714176" y="5538788"/>
            <a:ext cx="818029" cy="47625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l"/>
            <a:r>
              <a:rPr lang="en-US" sz="2400" b="1" dirty="0" smtClean="0">
                <a:latin typeface="Arial"/>
                <a:cs typeface="Arial"/>
              </a:rPr>
              <a:t>Why Music Composition Via Notation in the Elementary School Music Setting?</a:t>
            </a:r>
            <a:endParaRPr lang="en-US" sz="2400" b="1" dirty="0">
              <a:latin typeface="Arial"/>
              <a:cs typeface="Arial"/>
            </a:endParaRPr>
          </a:p>
        </p:txBody>
      </p:sp>
      <p:sp>
        <p:nvSpPr>
          <p:cNvPr id="7" name="Content Placeholder 6"/>
          <p:cNvSpPr>
            <a:spLocks noGrp="1"/>
          </p:cNvSpPr>
          <p:nvPr>
            <p:ph idx="1"/>
          </p:nvPr>
        </p:nvSpPr>
        <p:spPr>
          <a:xfrm>
            <a:off x="457200" y="1417638"/>
            <a:ext cx="8229600" cy="5440362"/>
          </a:xfrm>
        </p:spPr>
        <p:txBody>
          <a:bodyPr/>
          <a:lstStyle/>
          <a:p>
            <a:pPr>
              <a:buFont typeface="Wingdings" charset="2"/>
              <a:buChar char="Ø"/>
            </a:pPr>
            <a:r>
              <a:rPr lang="en-US" sz="1800" i="1" dirty="0" smtClean="0">
                <a:latin typeface="Arial"/>
                <a:cs typeface="Arial"/>
              </a:rPr>
              <a:t>As young composers work independently or collaboratively to compose, edit, arrange, and notate rhythmic phrases, melodic phrases, and orchestrations while creating music compositions, they covertly extend their learning of music concepts involving melody, harmony, rhythm, tone color, form, and expression. Additionally, because the </a:t>
            </a:r>
            <a:r>
              <a:rPr lang="en-US" sz="1800" i="1" dirty="0" err="1" smtClean="0">
                <a:latin typeface="Arial"/>
                <a:cs typeface="Arial"/>
              </a:rPr>
              <a:t>Noteflight</a:t>
            </a:r>
            <a:r>
              <a:rPr lang="en-US" sz="1800" i="1" dirty="0" smtClean="0">
                <a:latin typeface="Arial"/>
                <a:cs typeface="Arial"/>
              </a:rPr>
              <a:t> app facilitates built in peer collaboration (also heavily emphasized in the National Core State Standards) and teacher input via the Sharing Tab and Annotation Tool, students can listen to, analyze, and evaluate their own and others’ music compositions using established criteria and appropriate music terminology, and music teachers can define and model characteristics of effective musical works. </a:t>
            </a:r>
          </a:p>
          <a:p>
            <a:pPr>
              <a:buFont typeface="Wingdings" charset="2"/>
              <a:buChar char="Ø"/>
            </a:pPr>
            <a:endParaRPr lang="en-US" sz="1800" i="1" dirty="0" smtClean="0"/>
          </a:p>
          <a:p>
            <a:pPr>
              <a:buFont typeface="Wingdings" charset="2"/>
              <a:buChar char="Ø"/>
            </a:pPr>
            <a:r>
              <a:rPr lang="en-US" sz="1800" i="1" dirty="0" smtClean="0">
                <a:latin typeface="Arial"/>
                <a:cs typeface="Arial"/>
              </a:rPr>
              <a:t>Because my school PTA organization realizes the incredible potential that this app holds for students in music composition, they have purchased a </a:t>
            </a:r>
            <a:r>
              <a:rPr lang="en-US" sz="1800" i="1" dirty="0" err="1" smtClean="0">
                <a:latin typeface="Arial"/>
                <a:cs typeface="Arial"/>
              </a:rPr>
              <a:t>Noteflight</a:t>
            </a:r>
            <a:r>
              <a:rPr lang="en-US" sz="1800" i="1" dirty="0" smtClean="0">
                <a:latin typeface="Arial"/>
                <a:cs typeface="Arial"/>
              </a:rPr>
              <a:t> Teacher/Classroom (Crescendo) subscription for our school the last three years. My 3-5 Grade students pursue music composition projects using blended learning (flipped classroom) strategies, engaging the app both at school and at home. </a:t>
            </a:r>
          </a:p>
          <a:p>
            <a:pPr>
              <a:buNone/>
            </a:pPr>
            <a:r>
              <a:rPr lang="en-US" sz="1800" dirty="0" smtClean="0"/>
              <a:t> </a:t>
            </a:r>
          </a:p>
          <a:p>
            <a:pPr>
              <a:buNone/>
            </a:pPr>
            <a:endParaRPr lang="en-US" sz="1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How to create</a:t>
            </a:r>
            <a:r>
              <a:rPr lang="en-US" sz="2400" b="1" i="1" dirty="0" smtClean="0">
                <a:latin typeface="Arial"/>
                <a:cs typeface="Arial"/>
              </a:rPr>
              <a:t> </a:t>
            </a:r>
            <a:r>
              <a:rPr lang="en-US" sz="2400" b="1" dirty="0" smtClean="0">
                <a:latin typeface="Arial"/>
                <a:cs typeface="Arial"/>
              </a:rPr>
              <a:t>an “</a:t>
            </a:r>
            <a:r>
              <a:rPr lang="en-US" sz="2400" b="1" i="1" dirty="0" smtClean="0">
                <a:latin typeface="Arial"/>
                <a:cs typeface="Arial"/>
              </a:rPr>
              <a:t>Aura”</a:t>
            </a:r>
            <a:r>
              <a:rPr lang="en-US" sz="2400" b="1" dirty="0" smtClean="0">
                <a:latin typeface="Arial"/>
                <a:cs typeface="Arial"/>
              </a:rPr>
              <a:t> Using </a:t>
            </a:r>
            <a:r>
              <a:rPr lang="en-US" sz="2400" b="1" i="1" dirty="0" err="1" smtClean="0">
                <a:latin typeface="Arial"/>
                <a:cs typeface="Arial"/>
              </a:rPr>
              <a:t>Aurasma</a:t>
            </a:r>
            <a:r>
              <a:rPr lang="en-US" sz="2400" b="1" dirty="0" smtClean="0">
                <a:latin typeface="Arial"/>
                <a:cs typeface="Arial"/>
              </a:rPr>
              <a:t>:</a:t>
            </a:r>
            <a:r>
              <a:rPr lang="en-US" sz="2400" dirty="0" smtClean="0"/>
              <a:t/>
            </a:r>
            <a:br>
              <a:rPr lang="en-US" sz="2400" dirty="0" smtClean="0"/>
            </a:br>
            <a:endParaRPr lang="en-US" sz="2400" dirty="0">
              <a:latin typeface="Arial"/>
              <a:cs typeface="Arial"/>
            </a:endParaRPr>
          </a:p>
        </p:txBody>
      </p:sp>
      <p:sp>
        <p:nvSpPr>
          <p:cNvPr id="3" name="Content Placeholder 2"/>
          <p:cNvSpPr>
            <a:spLocks noGrp="1"/>
          </p:cNvSpPr>
          <p:nvPr>
            <p:ph idx="1"/>
          </p:nvPr>
        </p:nvSpPr>
        <p:spPr>
          <a:xfrm>
            <a:off x="457200" y="1132417"/>
            <a:ext cx="8229600" cy="5306483"/>
          </a:xfrm>
        </p:spPr>
        <p:txBody>
          <a:bodyPr/>
          <a:lstStyle/>
          <a:p>
            <a:pPr>
              <a:buNone/>
            </a:pPr>
            <a:endParaRPr lang="en-US" sz="1800" b="1" i="1" dirty="0" smtClean="0">
              <a:latin typeface="Arial"/>
              <a:cs typeface="Arial"/>
            </a:endParaRPr>
          </a:p>
          <a:p>
            <a:pPr>
              <a:buFont typeface="+mj-lt"/>
              <a:buAutoNum type="arabicPeriod"/>
            </a:pPr>
            <a:r>
              <a:rPr lang="en-US" sz="1800" b="1" dirty="0" smtClean="0">
                <a:latin typeface="Arial"/>
                <a:cs typeface="Arial"/>
              </a:rPr>
              <a:t>Go to:  </a:t>
            </a:r>
            <a:r>
              <a:rPr lang="en-US" sz="1200" u="sng" dirty="0" smtClean="0">
                <a:latin typeface="Arial"/>
                <a:cs typeface="Arial"/>
                <a:hlinkClick r:id="rId2"/>
              </a:rPr>
              <a:t>http://www.aurasma.com/#/whats-your-aura</a:t>
            </a:r>
            <a:r>
              <a:rPr lang="en-US" sz="1800" b="1" u="sng" dirty="0" smtClean="0">
                <a:latin typeface="Arial"/>
                <a:cs typeface="Arial"/>
              </a:rPr>
              <a:t>.</a:t>
            </a:r>
          </a:p>
          <a:p>
            <a:pPr>
              <a:buFont typeface="+mj-lt"/>
              <a:buAutoNum type="arabicPeriod"/>
            </a:pPr>
            <a:r>
              <a:rPr lang="en-US" sz="1800" b="1" dirty="0" smtClean="0">
                <a:latin typeface="Arial"/>
                <a:cs typeface="Arial"/>
              </a:rPr>
              <a:t>Select a video as your “Aura” Overlay.</a:t>
            </a:r>
          </a:p>
          <a:p>
            <a:pPr>
              <a:buFont typeface="+mj-lt"/>
              <a:buAutoNum type="arabicPeriod"/>
            </a:pPr>
            <a:r>
              <a:rPr lang="en-US" sz="1800" b="1" dirty="0" smtClean="0">
                <a:latin typeface="Arial"/>
                <a:cs typeface="Arial"/>
              </a:rPr>
              <a:t>Capture a Trigger Image.</a:t>
            </a:r>
          </a:p>
          <a:p>
            <a:pPr>
              <a:buFont typeface="+mj-lt"/>
              <a:buAutoNum type="arabicPeriod"/>
            </a:pPr>
            <a:r>
              <a:rPr lang="en-US" sz="1800" b="1" dirty="0" smtClean="0">
                <a:latin typeface="Arial"/>
                <a:cs typeface="Arial"/>
              </a:rPr>
              <a:t>Take a snapshot of your “Aura” and save it to your </a:t>
            </a:r>
            <a:r>
              <a:rPr lang="en-US" sz="1800" b="1" i="1" dirty="0" err="1" smtClean="0">
                <a:latin typeface="Arial"/>
                <a:cs typeface="Arial"/>
              </a:rPr>
              <a:t>Aurasma</a:t>
            </a:r>
            <a:endParaRPr lang="en-US" sz="1800" b="1" i="1" dirty="0" smtClean="0">
              <a:latin typeface="Arial"/>
              <a:cs typeface="Arial"/>
            </a:endParaRPr>
          </a:p>
          <a:p>
            <a:pPr>
              <a:buNone/>
            </a:pPr>
            <a:r>
              <a:rPr lang="en-US" sz="1800" b="1" dirty="0" smtClean="0">
                <a:latin typeface="Arial"/>
                <a:cs typeface="Arial"/>
              </a:rPr>
              <a:t>     Private Channel. </a:t>
            </a:r>
          </a:p>
          <a:p>
            <a:pPr>
              <a:buAutoNum type="arabicPeriod" startAt="5"/>
            </a:pPr>
            <a:r>
              <a:rPr lang="en-US" sz="1800" b="1" dirty="0" smtClean="0">
                <a:latin typeface="Arial"/>
                <a:cs typeface="Arial"/>
              </a:rPr>
              <a:t>Share the Private Channel with parents via the E-mail link option in </a:t>
            </a:r>
            <a:r>
              <a:rPr lang="en-US" sz="1800" b="1" i="1" dirty="0" err="1" smtClean="0">
                <a:latin typeface="Arial"/>
                <a:cs typeface="Arial"/>
              </a:rPr>
              <a:t>Aurasma</a:t>
            </a:r>
            <a:r>
              <a:rPr lang="en-US" sz="1800" b="1" dirty="0" smtClean="0">
                <a:latin typeface="Arial"/>
                <a:cs typeface="Arial"/>
              </a:rPr>
              <a:t>.</a:t>
            </a:r>
          </a:p>
          <a:p>
            <a:pPr>
              <a:buAutoNum type="arabicPeriod" startAt="6"/>
            </a:pPr>
            <a:r>
              <a:rPr lang="en-US" sz="1800" b="1" dirty="0" smtClean="0">
                <a:latin typeface="Arial"/>
                <a:cs typeface="Arial"/>
              </a:rPr>
              <a:t>Create QR link for your “Aura” and post in students’ E-mail accounts and on posted hard copy presentations.</a:t>
            </a:r>
          </a:p>
          <a:p>
            <a:pPr>
              <a:buAutoNum type="arabicPeriod" startAt="7"/>
            </a:pPr>
            <a:r>
              <a:rPr lang="en-US" sz="1800" b="1" dirty="0" smtClean="0">
                <a:latin typeface="Arial"/>
                <a:cs typeface="Arial"/>
              </a:rPr>
              <a:t>Parents can access students’ “Auras” with their mobile devices via </a:t>
            </a:r>
          </a:p>
          <a:p>
            <a:pPr>
              <a:buNone/>
            </a:pPr>
            <a:r>
              <a:rPr lang="en-US" sz="1800" b="1" dirty="0" smtClean="0">
                <a:latin typeface="Arial"/>
                <a:cs typeface="Arial"/>
              </a:rPr>
              <a:t>     the QR links on hard copy presentations in the music room hallway.</a:t>
            </a:r>
          </a:p>
          <a:p>
            <a:pPr>
              <a:buNone/>
            </a:pPr>
            <a:endParaRPr lang="en-US" sz="1800" dirty="0" smtClean="0"/>
          </a:p>
          <a:p>
            <a:pPr marL="0">
              <a:spcBef>
                <a:spcPts val="0"/>
              </a:spcBef>
              <a:spcAft>
                <a:spcPts val="0"/>
              </a:spcAft>
              <a:buNone/>
            </a:pPr>
            <a:r>
              <a:rPr lang="en-US" sz="1200" i="1" dirty="0" smtClean="0"/>
              <a:t>From: Rebecca Dennis’s Music With Mrs. Dennis Blog Site (Using </a:t>
            </a:r>
            <a:r>
              <a:rPr lang="en-US" sz="1200" i="1" dirty="0" err="1" smtClean="0"/>
              <a:t>Aurasma</a:t>
            </a:r>
            <a:r>
              <a:rPr lang="en-US" sz="1200" i="1" dirty="0" smtClean="0"/>
              <a:t> for music projects): </a:t>
            </a:r>
          </a:p>
          <a:p>
            <a:pPr marL="0">
              <a:spcBef>
                <a:spcPts val="0"/>
              </a:spcBef>
              <a:spcAft>
                <a:spcPts val="0"/>
              </a:spcAft>
              <a:buNone/>
            </a:pPr>
            <a:r>
              <a:rPr lang="en-US" sz="1200" u="sng" dirty="0" smtClean="0">
                <a:hlinkClick r:id="rId3"/>
              </a:rPr>
              <a:t>http://musicwithmrsdennis.blogspot.com/search/label/apps</a:t>
            </a:r>
            <a:endParaRPr lang="en-US" sz="1200" dirty="0" smtClean="0"/>
          </a:p>
          <a:p>
            <a:pPr>
              <a:buNone/>
            </a:pPr>
            <a:endParaRPr lang="en-US" sz="1200" dirty="0" smtClean="0">
              <a:latin typeface="Arial"/>
              <a:cs typeface="Arial"/>
            </a:endParaRPr>
          </a:p>
          <a:p>
            <a:pPr>
              <a:buFont typeface="+mj-lt"/>
              <a:buAutoNum type="arabicPeriod"/>
            </a:pPr>
            <a:endParaRPr lang="en-US" sz="1800" dirty="0" smtClean="0"/>
          </a:p>
          <a:p>
            <a:pPr>
              <a:buNone/>
            </a:pPr>
            <a:endParaRPr lang="en-US" sz="1800" dirty="0" smtClean="0"/>
          </a:p>
          <a:p>
            <a:endParaRPr lang="en-US" dirty="0"/>
          </a:p>
        </p:txBody>
      </p:sp>
      <p:pic>
        <p:nvPicPr>
          <p:cNvPr id="4" name="Picture 3" descr="Screen Shot 2014-01-27 at 11.42.27 AM.png"/>
          <p:cNvPicPr>
            <a:picLocks noChangeAspect="1"/>
          </p:cNvPicPr>
          <p:nvPr/>
        </p:nvPicPr>
        <p:blipFill>
          <a:blip r:embed="rId4">
            <a:clrChange>
              <a:clrFrom>
                <a:srgbClr val="FFFFFF"/>
              </a:clrFrom>
              <a:clrTo>
                <a:srgbClr val="FFFFFF">
                  <a:alpha val="0"/>
                </a:srgbClr>
              </a:clrTo>
            </a:clrChange>
          </a:blip>
          <a:stretch>
            <a:fillRect/>
          </a:stretch>
        </p:blipFill>
        <p:spPr>
          <a:xfrm>
            <a:off x="6591300" y="618331"/>
            <a:ext cx="901700" cy="805335"/>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sz="2400" b="1" dirty="0" smtClean="0">
                <a:latin typeface="ArialCommon Core "/>
                <a:cs typeface="ArialCommon Core "/>
              </a:rPr>
              <a:t>Common Core and the Arts in the Context of Mathematics in Music Class:</a:t>
            </a:r>
            <a:endParaRPr lang="en-US" sz="2400" b="1" dirty="0">
              <a:latin typeface="Arial"/>
              <a:cs typeface="Arial"/>
            </a:endParaRPr>
          </a:p>
        </p:txBody>
      </p:sp>
      <p:sp>
        <p:nvSpPr>
          <p:cNvPr id="5" name="Content Placeholder 4"/>
          <p:cNvSpPr>
            <a:spLocks noGrp="1"/>
          </p:cNvSpPr>
          <p:nvPr>
            <p:ph sz="half" idx="1"/>
          </p:nvPr>
        </p:nvSpPr>
        <p:spPr>
          <a:xfrm>
            <a:off x="457200" y="1244600"/>
            <a:ext cx="4038600" cy="5257800"/>
          </a:xfrm>
        </p:spPr>
        <p:txBody>
          <a:bodyPr/>
          <a:lstStyle/>
          <a:p>
            <a:pPr>
              <a:buFont typeface="Wingdings" charset="2"/>
              <a:buChar char="Ø"/>
            </a:pPr>
            <a:endParaRPr lang="en-US" sz="1800" b="1" dirty="0" smtClean="0">
              <a:latin typeface="Arial"/>
              <a:cs typeface="Arial"/>
            </a:endParaRPr>
          </a:p>
          <a:p>
            <a:pPr>
              <a:buFont typeface="Wingdings" charset="2"/>
              <a:buChar char="Ø"/>
            </a:pPr>
            <a:r>
              <a:rPr lang="en-US" sz="1800" b="1" dirty="0" smtClean="0">
                <a:latin typeface="Arial"/>
                <a:cs typeface="Arial"/>
              </a:rPr>
              <a:t>Standards For Mathematical Practice:</a:t>
            </a:r>
          </a:p>
          <a:p>
            <a:pPr>
              <a:buFont typeface="Wingdings" charset="2"/>
              <a:buChar char="Ø"/>
            </a:pPr>
            <a:endParaRPr lang="en-US" sz="1800" b="1" dirty="0" smtClean="0">
              <a:latin typeface="Arial"/>
              <a:cs typeface="Arial"/>
            </a:endParaRPr>
          </a:p>
          <a:p>
            <a:pPr lvl="1">
              <a:buFont typeface="Wingdings" charset="2"/>
              <a:buChar char="Ø"/>
            </a:pPr>
            <a:r>
              <a:rPr lang="en-US" sz="1800" b="1" dirty="0" smtClean="0">
                <a:latin typeface="Arial"/>
                <a:cs typeface="Arial"/>
              </a:rPr>
              <a:t>Make sense of problems and persevere in solving them.</a:t>
            </a:r>
          </a:p>
          <a:p>
            <a:pPr lvl="1">
              <a:buFont typeface="Wingdings" charset="2"/>
              <a:buChar char="Ø"/>
            </a:pPr>
            <a:r>
              <a:rPr lang="en-US" sz="1800" b="1" dirty="0" smtClean="0">
                <a:latin typeface="Arial"/>
                <a:cs typeface="Arial"/>
              </a:rPr>
              <a:t>Reason abstractly and </a:t>
            </a:r>
          </a:p>
          <a:p>
            <a:pPr lvl="1">
              <a:buNone/>
            </a:pPr>
            <a:r>
              <a:rPr lang="en-US" sz="1800" b="1" dirty="0" smtClean="0">
                <a:latin typeface="Arial"/>
                <a:cs typeface="Arial"/>
              </a:rPr>
              <a:t>	quantitatively. </a:t>
            </a:r>
          </a:p>
          <a:p>
            <a:pPr lvl="1">
              <a:buFont typeface="Wingdings" charset="2"/>
              <a:buChar char="Ø"/>
            </a:pPr>
            <a:r>
              <a:rPr lang="en-US" sz="1800" b="1" dirty="0" smtClean="0">
                <a:latin typeface="Arial"/>
                <a:cs typeface="Arial"/>
              </a:rPr>
              <a:t>Construct viable arguments and critique the reasoning of others.</a:t>
            </a:r>
          </a:p>
          <a:p>
            <a:pPr lvl="1">
              <a:buFont typeface="Wingdings" charset="2"/>
              <a:buChar char="Ø"/>
            </a:pPr>
            <a:r>
              <a:rPr lang="en-US" sz="1800" b="1" dirty="0" smtClean="0">
                <a:latin typeface="Arial"/>
                <a:cs typeface="Arial"/>
              </a:rPr>
              <a:t>Model with mathematics. </a:t>
            </a:r>
          </a:p>
          <a:p>
            <a:pPr lvl="1">
              <a:buFont typeface="Wingdings" charset="2"/>
              <a:buChar char="Ø"/>
            </a:pPr>
            <a:r>
              <a:rPr lang="en-US" sz="1800" b="1" dirty="0" smtClean="0">
                <a:latin typeface="Arial"/>
                <a:cs typeface="Arial"/>
              </a:rPr>
              <a:t>Use appropriate tools strategically. </a:t>
            </a:r>
          </a:p>
          <a:p>
            <a:pPr lvl="1">
              <a:buFont typeface="Wingdings" charset="2"/>
              <a:buChar char="Ø"/>
            </a:pPr>
            <a:endParaRPr lang="en-US" sz="1800" b="1" dirty="0" smtClean="0">
              <a:latin typeface="Arial"/>
              <a:cs typeface="Arial"/>
            </a:endParaRPr>
          </a:p>
          <a:p>
            <a:pPr>
              <a:buNone/>
            </a:pPr>
            <a:endParaRPr lang="en-US" sz="1200" b="1" dirty="0">
              <a:latin typeface="Arial"/>
              <a:cs typeface="Arial"/>
            </a:endParaRPr>
          </a:p>
        </p:txBody>
      </p:sp>
      <p:sp>
        <p:nvSpPr>
          <p:cNvPr id="6" name="Content Placeholder 5"/>
          <p:cNvSpPr>
            <a:spLocks noGrp="1"/>
          </p:cNvSpPr>
          <p:nvPr>
            <p:ph sz="half" idx="2"/>
          </p:nvPr>
        </p:nvSpPr>
        <p:spPr/>
        <p:txBody>
          <a:bodyPr/>
          <a:lstStyle/>
          <a:p>
            <a:pPr lvl="1">
              <a:buFont typeface="Wingdings" charset="2"/>
              <a:buChar char="Ø"/>
            </a:pPr>
            <a:endParaRPr lang="en-US" sz="1800" b="1" dirty="0" smtClean="0">
              <a:latin typeface="Arial"/>
              <a:cs typeface="Arial"/>
            </a:endParaRPr>
          </a:p>
          <a:p>
            <a:pPr lvl="1">
              <a:buFont typeface="Wingdings" charset="2"/>
              <a:buChar char="Ø"/>
            </a:pPr>
            <a:endParaRPr lang="en-US" sz="1800" b="1" dirty="0" smtClean="0">
              <a:latin typeface="Arial"/>
              <a:cs typeface="Arial"/>
            </a:endParaRPr>
          </a:p>
          <a:p>
            <a:pPr lvl="1">
              <a:buFont typeface="Wingdings" charset="2"/>
              <a:buChar char="Ø"/>
            </a:pPr>
            <a:endParaRPr lang="en-US" sz="1800" b="1" dirty="0" smtClean="0">
              <a:latin typeface="Arial"/>
              <a:cs typeface="Arial"/>
            </a:endParaRPr>
          </a:p>
          <a:p>
            <a:pPr lvl="1">
              <a:buFont typeface="Wingdings" charset="2"/>
              <a:buChar char="Ø"/>
            </a:pPr>
            <a:r>
              <a:rPr lang="en-US" sz="1800" b="1" dirty="0" smtClean="0">
                <a:latin typeface="Arial"/>
                <a:cs typeface="Arial"/>
              </a:rPr>
              <a:t>Attend to precision. </a:t>
            </a:r>
          </a:p>
          <a:p>
            <a:pPr lvl="1">
              <a:buFont typeface="Wingdings" charset="2"/>
              <a:buChar char="Ø"/>
            </a:pPr>
            <a:r>
              <a:rPr lang="en-US" sz="1800" b="1" dirty="0" smtClean="0">
                <a:latin typeface="Arial"/>
                <a:cs typeface="Arial"/>
              </a:rPr>
              <a:t>Look for and make use of </a:t>
            </a:r>
          </a:p>
          <a:p>
            <a:pPr lvl="1">
              <a:buNone/>
            </a:pPr>
            <a:r>
              <a:rPr lang="en-US" sz="1800" b="1" dirty="0" smtClean="0">
                <a:latin typeface="Arial"/>
                <a:cs typeface="Arial"/>
              </a:rPr>
              <a:t>	structure. </a:t>
            </a:r>
          </a:p>
          <a:p>
            <a:pPr lvl="1">
              <a:buFont typeface="Wingdings" charset="2"/>
              <a:buChar char="Ø"/>
            </a:pPr>
            <a:r>
              <a:rPr lang="en-US" sz="1800" b="1" dirty="0" smtClean="0">
                <a:latin typeface="Arial"/>
                <a:cs typeface="Arial"/>
              </a:rPr>
              <a:t>Look for and express regularity in repeated reasoning.</a:t>
            </a:r>
            <a:endParaRPr lang="en-US" sz="1200" dirty="0" smtClean="0">
              <a:latin typeface="Arial"/>
              <a:cs typeface="Arial"/>
            </a:endParaRPr>
          </a:p>
          <a:p>
            <a:pPr>
              <a:buNone/>
            </a:pPr>
            <a:endParaRPr lang="en-US" sz="1200" i="1" dirty="0" smtClean="0">
              <a:latin typeface="Arial"/>
              <a:cs typeface="Arial"/>
            </a:endParaRPr>
          </a:p>
          <a:p>
            <a:pPr>
              <a:buNone/>
            </a:pPr>
            <a:r>
              <a:rPr lang="en-US" sz="1200" i="1" dirty="0" smtClean="0">
                <a:latin typeface="Arial"/>
                <a:cs typeface="Arial"/>
              </a:rPr>
              <a:t>From: The Arts and the Common Core: A Review of </a:t>
            </a:r>
          </a:p>
          <a:p>
            <a:pPr>
              <a:buNone/>
            </a:pPr>
            <a:r>
              <a:rPr lang="en-US" sz="1200" i="1" dirty="0" smtClean="0">
                <a:latin typeface="Arial"/>
                <a:cs typeface="Arial"/>
              </a:rPr>
              <a:t>Connections Between the Common Core State </a:t>
            </a:r>
          </a:p>
          <a:p>
            <a:pPr>
              <a:buNone/>
            </a:pPr>
            <a:r>
              <a:rPr lang="en-US" sz="1200" i="1" dirty="0" smtClean="0">
                <a:latin typeface="Arial"/>
                <a:cs typeface="Arial"/>
              </a:rPr>
              <a:t>Standards and the National Core Arts Standards </a:t>
            </a:r>
          </a:p>
          <a:p>
            <a:pPr>
              <a:buNone/>
            </a:pPr>
            <a:r>
              <a:rPr lang="en-US" sz="1200" i="1" dirty="0" smtClean="0">
                <a:latin typeface="Arial"/>
                <a:cs typeface="Arial"/>
              </a:rPr>
              <a:t>Conceptual Framework</a:t>
            </a:r>
          </a:p>
          <a:p>
            <a:pPr>
              <a:buNone/>
            </a:pPr>
            <a:r>
              <a:rPr lang="en-US" sz="1200" u="sng" dirty="0" smtClean="0">
                <a:hlinkClick r:id="rId2"/>
              </a:rPr>
              <a:t>http://nccas.wikispaces.com/Common+Core+Alignment</a:t>
            </a:r>
            <a:endParaRPr lang="en-US" sz="1200" u="sng" dirty="0" smtClean="0"/>
          </a:p>
          <a:p>
            <a:pPr>
              <a:buNone/>
            </a:pPr>
            <a:endParaRPr lang="en-US" sz="1200" dirty="0">
              <a:latin typeface="Arial"/>
              <a:cs typeface="Aria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pPr algn="l"/>
            <a:r>
              <a:rPr lang="en-US" sz="2400" b="1" dirty="0" smtClean="0">
                <a:latin typeface="Arial"/>
                <a:cs typeface="Arial"/>
              </a:rPr>
              <a:t/>
            </a:r>
            <a:br>
              <a:rPr lang="en-US" sz="2400" b="1" dirty="0" smtClean="0">
                <a:latin typeface="Arial"/>
                <a:cs typeface="Arial"/>
              </a:rPr>
            </a:br>
            <a:r>
              <a:rPr lang="en-US" sz="2400" b="1" dirty="0" smtClean="0">
                <a:latin typeface="Arial"/>
                <a:cs typeface="Arial"/>
              </a:rPr>
              <a:t>Selected Mathematics Common Core Standards (Grade 4) and Correlated RISE Goal Strategies:</a:t>
            </a:r>
            <a:r>
              <a:rPr lang="en-US" sz="3200" b="1" dirty="0" smtClean="0">
                <a:latin typeface="Arial"/>
                <a:cs typeface="Arial"/>
              </a:rPr>
              <a:t/>
            </a:r>
            <a:br>
              <a:rPr lang="en-US" sz="3200" b="1" dirty="0" smtClean="0">
                <a:latin typeface="Arial"/>
                <a:cs typeface="Arial"/>
              </a:rPr>
            </a:br>
            <a:endParaRPr lang="en-US" sz="3200" dirty="0">
              <a:latin typeface="Arial"/>
              <a:cs typeface="Arial"/>
            </a:endParaRPr>
          </a:p>
        </p:txBody>
      </p:sp>
      <p:sp>
        <p:nvSpPr>
          <p:cNvPr id="5" name="TextBox 4"/>
          <p:cNvSpPr txBox="1"/>
          <p:nvPr/>
        </p:nvSpPr>
        <p:spPr>
          <a:xfrm>
            <a:off x="457200" y="387350"/>
            <a:ext cx="7778703" cy="6083300"/>
          </a:xfrm>
          <a:prstGeom prst="rect">
            <a:avLst/>
          </a:prstGeom>
          <a:noFill/>
        </p:spPr>
        <p:txBody>
          <a:bodyPr wrap="square" rtlCol="0">
            <a:spAutoFit/>
          </a:bodyPr>
          <a:lstStyle/>
          <a:p>
            <a:endParaRPr lang="en-US" dirty="0"/>
          </a:p>
        </p:txBody>
      </p:sp>
      <p:graphicFrame>
        <p:nvGraphicFramePr>
          <p:cNvPr id="7" name="Table 6"/>
          <p:cNvGraphicFramePr>
            <a:graphicFrameLocks noGrp="1"/>
          </p:cNvGraphicFramePr>
          <p:nvPr/>
        </p:nvGraphicFramePr>
        <p:xfrm>
          <a:off x="457198" y="1397000"/>
          <a:ext cx="7815944" cy="5294872"/>
        </p:xfrm>
        <a:graphic>
          <a:graphicData uri="http://schemas.openxmlformats.org/drawingml/2006/table">
            <a:tbl>
              <a:tblPr firstRow="1" bandRow="1">
                <a:tableStyleId>{5C22544A-7EE6-4342-B048-85BDC9FD1C3A}</a:tableStyleId>
              </a:tblPr>
              <a:tblGrid>
                <a:gridCol w="3907972"/>
                <a:gridCol w="3907972"/>
              </a:tblGrid>
              <a:tr h="635756">
                <a:tc>
                  <a:txBody>
                    <a:bodyPr/>
                    <a:lstStyle/>
                    <a:p>
                      <a:pPr algn="ctr"/>
                      <a:r>
                        <a:rPr lang="en-US" sz="2000" dirty="0" smtClean="0">
                          <a:solidFill>
                            <a:srgbClr val="000000"/>
                          </a:solidFill>
                          <a:latin typeface="Arial"/>
                          <a:cs typeface="Arial"/>
                        </a:rPr>
                        <a:t>Mathematics Standards:</a:t>
                      </a:r>
                      <a:endParaRPr lang="en-US" sz="2000" dirty="0">
                        <a:solidFill>
                          <a:srgbClr val="000000"/>
                        </a:solidFill>
                        <a:latin typeface="Arial"/>
                        <a:cs typeface="Arial"/>
                      </a:endParaRPr>
                    </a:p>
                  </a:txBody>
                  <a:tcPr anchor="ctr" anchorCtr="1">
                    <a:blipFill rotWithShape="1">
                      <a:blip r:embed="rId2"/>
                      <a:stretch>
                        <a:fillRect/>
                      </a:stretch>
                    </a:blipFill>
                  </a:tcPr>
                </a:tc>
                <a:tc>
                  <a:txBody>
                    <a:bodyPr/>
                    <a:lstStyle/>
                    <a:p>
                      <a:pPr algn="ctr"/>
                      <a:r>
                        <a:rPr lang="en-US" dirty="0" smtClean="0">
                          <a:solidFill>
                            <a:srgbClr val="000000"/>
                          </a:solidFill>
                        </a:rPr>
                        <a:t>RISE Goal Strategies:</a:t>
                      </a:r>
                      <a:endParaRPr lang="en-US" dirty="0">
                        <a:solidFill>
                          <a:srgbClr val="000000"/>
                        </a:solidFill>
                      </a:endParaRPr>
                    </a:p>
                  </a:txBody>
                  <a:tcPr anchor="ctr" anchorCtr="1">
                    <a:blipFill rotWithShape="1">
                      <a:blip r:embed="rId2"/>
                      <a:stretch>
                        <a:fillRect/>
                      </a:stretch>
                    </a:blipFill>
                  </a:tcPr>
                </a:tc>
              </a:tr>
              <a:tr h="635756">
                <a:tc>
                  <a:txBody>
                    <a:bodyPr/>
                    <a:lstStyle/>
                    <a:p>
                      <a:r>
                        <a:rPr lang="en-US" sz="1000" kern="1200" baseline="0" dirty="0" smtClean="0">
                          <a:solidFill>
                            <a:schemeClr val="dk1"/>
                          </a:solidFill>
                          <a:latin typeface="Arial"/>
                          <a:ea typeface="+mn-ea"/>
                          <a:cs typeface="Arial"/>
                        </a:rPr>
                        <a:t>3. Solve multistep word problems posed with whole numbers </a:t>
                      </a:r>
                    </a:p>
                    <a:p>
                      <a:r>
                        <a:rPr lang="en-US" sz="1000" kern="1200" baseline="0" dirty="0" smtClean="0">
                          <a:solidFill>
                            <a:schemeClr val="dk1"/>
                          </a:solidFill>
                          <a:latin typeface="Arial"/>
                          <a:ea typeface="+mn-ea"/>
                          <a:cs typeface="Arial"/>
                        </a:rPr>
                        <a:t>and having whole-number answers using the four operations, including problems in which remainders must be interpreted. Represent these problems using equations with a letter standing for the unknown quantity. Assess the reasonableness of answers using mental computation and estimation strategies including rounding.</a:t>
                      </a:r>
                      <a:endParaRPr lang="en-US" sz="1000" dirty="0">
                        <a:latin typeface="Arial"/>
                        <a:cs typeface="Arial"/>
                      </a:endParaRPr>
                    </a:p>
                  </a:txBody>
                  <a:tcPr>
                    <a:blipFill rotWithShape="1">
                      <a:blip r:embed="rId3"/>
                      <a:stretch>
                        <a:fillRect/>
                      </a:stretch>
                    </a:blipFill>
                  </a:tcPr>
                </a:tc>
                <a:tc>
                  <a:txBody>
                    <a:bodyPr/>
                    <a:lstStyle/>
                    <a:p>
                      <a:r>
                        <a:rPr lang="en-US" sz="1000" kern="1200" dirty="0" smtClean="0">
                          <a:solidFill>
                            <a:schemeClr val="dk1"/>
                          </a:solidFill>
                          <a:latin typeface="Arial"/>
                          <a:ea typeface="+mn-ea"/>
                          <a:cs typeface="Arial"/>
                        </a:rPr>
                        <a:t>Students will engage workstation games utilizing digital workstations, </a:t>
                      </a:r>
                      <a:r>
                        <a:rPr lang="en-US" sz="1000" kern="1200" dirty="0" err="1" smtClean="0">
                          <a:solidFill>
                            <a:schemeClr val="dk1"/>
                          </a:solidFill>
                          <a:latin typeface="Arial"/>
                          <a:ea typeface="+mn-ea"/>
                          <a:cs typeface="Arial"/>
                        </a:rPr>
                        <a:t>manipulatives</a:t>
                      </a:r>
                      <a:r>
                        <a:rPr lang="en-US" sz="1000" kern="1200" dirty="0" smtClean="0">
                          <a:solidFill>
                            <a:schemeClr val="dk1"/>
                          </a:solidFill>
                          <a:latin typeface="Arial"/>
                          <a:ea typeface="+mn-ea"/>
                          <a:cs typeface="Arial"/>
                        </a:rPr>
                        <a:t>, and worksheets involving </a:t>
                      </a:r>
                      <a:r>
                        <a:rPr lang="en-US" sz="1000" kern="1200" smtClean="0">
                          <a:solidFill>
                            <a:schemeClr val="dk1"/>
                          </a:solidFill>
                          <a:latin typeface="Arial"/>
                          <a:ea typeface="+mn-ea"/>
                          <a:cs typeface="Arial"/>
                        </a:rPr>
                        <a:t>meters </a:t>
                      </a:r>
                    </a:p>
                    <a:p>
                      <a:r>
                        <a:rPr lang="en-US" sz="1000" kern="1200" smtClean="0">
                          <a:solidFill>
                            <a:schemeClr val="dk1"/>
                          </a:solidFill>
                          <a:latin typeface="Arial"/>
                          <a:ea typeface="+mn-ea"/>
                          <a:cs typeface="Arial"/>
                        </a:rPr>
                        <a:t>and </a:t>
                      </a:r>
                      <a:r>
                        <a:rPr lang="en-US" sz="1000" kern="1200" dirty="0" smtClean="0">
                          <a:solidFill>
                            <a:schemeClr val="dk1"/>
                          </a:solidFill>
                          <a:latin typeface="Arial"/>
                          <a:ea typeface="+mn-ea"/>
                          <a:cs typeface="Arial"/>
                        </a:rPr>
                        <a:t>rhythm values and how they relate to number sense, computation, function, and measurement, by addition and subtraction of whole numbers, fractions, and decimals during music class.</a:t>
                      </a:r>
                      <a:r>
                        <a:rPr lang="en-US" sz="1000" dirty="0" smtClean="0">
                          <a:latin typeface="Arial"/>
                          <a:cs typeface="Arial"/>
                        </a:rPr>
                        <a:t> </a:t>
                      </a:r>
                      <a:endParaRPr lang="en-US" sz="1000" dirty="0">
                        <a:latin typeface="Arial"/>
                        <a:cs typeface="Arial"/>
                      </a:endParaRPr>
                    </a:p>
                  </a:txBody>
                  <a:tcPr>
                    <a:blipFill rotWithShape="1">
                      <a:blip r:embed="rId3"/>
                      <a:stretch>
                        <a:fillRect/>
                      </a:stretch>
                    </a:blipFill>
                  </a:tcPr>
                </a:tc>
              </a:tr>
              <a:tr h="635756">
                <a:tc>
                  <a:txBody>
                    <a:bodyPr/>
                    <a:lstStyle/>
                    <a:p>
                      <a:r>
                        <a:rPr lang="en-US" sz="1000" kern="1200" baseline="0" dirty="0" smtClean="0">
                          <a:solidFill>
                            <a:schemeClr val="dk1"/>
                          </a:solidFill>
                          <a:latin typeface="Arial"/>
                          <a:ea typeface="+mn-ea"/>
                          <a:cs typeface="Arial"/>
                        </a:rPr>
                        <a:t>4. Find all factor pairs for a whole number in the range 1–100. Recognize that a whole number is a multiple of each of its </a:t>
                      </a:r>
                    </a:p>
                    <a:p>
                      <a:r>
                        <a:rPr lang="en-US" sz="1000" kern="1200" baseline="0" dirty="0" smtClean="0">
                          <a:solidFill>
                            <a:schemeClr val="dk1"/>
                          </a:solidFill>
                          <a:latin typeface="Arial"/>
                          <a:ea typeface="+mn-ea"/>
                          <a:cs typeface="Arial"/>
                        </a:rPr>
                        <a:t>factors. Determine whether a given whole number in the range </a:t>
                      </a:r>
                    </a:p>
                    <a:p>
                      <a:r>
                        <a:rPr lang="en-US" sz="1000" kern="1200" baseline="0" dirty="0" smtClean="0">
                          <a:solidFill>
                            <a:schemeClr val="dk1"/>
                          </a:solidFill>
                          <a:latin typeface="Arial"/>
                          <a:ea typeface="+mn-ea"/>
                          <a:cs typeface="Arial"/>
                        </a:rPr>
                        <a:t>1–100 is a multiple of a given one-digit number. Determine whether a given whole number in the range 1–100 is prime or composite.</a:t>
                      </a:r>
                      <a:endParaRPr lang="en-US" sz="1000" dirty="0">
                        <a:latin typeface="Arial"/>
                        <a:cs typeface="Arial"/>
                      </a:endParaRPr>
                    </a:p>
                  </a:txBody>
                  <a:tcPr>
                    <a:blipFill rotWithShape="1">
                      <a:blip r:embed="rId3"/>
                      <a:stretch>
                        <a:fillRect/>
                      </a:stretch>
                    </a:blipFill>
                  </a:tcPr>
                </a:tc>
                <a:tc>
                  <a:txBody>
                    <a:bodyPr/>
                    <a:lstStyle/>
                    <a:p>
                      <a:r>
                        <a:rPr lang="en-US" sz="1000" kern="1200" dirty="0" smtClean="0">
                          <a:solidFill>
                            <a:schemeClr val="dk1"/>
                          </a:solidFill>
                          <a:latin typeface="Arial"/>
                          <a:ea typeface="+mn-ea"/>
                          <a:cs typeface="Arial"/>
                        </a:rPr>
                        <a:t>Students will create music compositions utilizing meter and rhythm values toolkits that include meters, rhythms, and rests, </a:t>
                      </a:r>
                    </a:p>
                    <a:p>
                      <a:r>
                        <a:rPr lang="en-US" sz="1000" kern="1200" dirty="0" smtClean="0">
                          <a:solidFill>
                            <a:schemeClr val="dk1"/>
                          </a:solidFill>
                          <a:latin typeface="Arial"/>
                          <a:ea typeface="+mn-ea"/>
                          <a:cs typeface="Arial"/>
                        </a:rPr>
                        <a:t>and how they relate to number sense, computation, function,</a:t>
                      </a:r>
                    </a:p>
                    <a:p>
                      <a:r>
                        <a:rPr lang="en-US" sz="1000" kern="1200" dirty="0" smtClean="0">
                          <a:solidFill>
                            <a:schemeClr val="dk1"/>
                          </a:solidFill>
                          <a:latin typeface="Arial"/>
                          <a:ea typeface="+mn-ea"/>
                          <a:cs typeface="Arial"/>
                        </a:rPr>
                        <a:t>and measurement, by multiplication and division of whole numbers, fractions, and decimals during music class.</a:t>
                      </a:r>
                      <a:r>
                        <a:rPr lang="en-US" sz="1000" dirty="0" smtClean="0">
                          <a:latin typeface="Arial"/>
                          <a:cs typeface="Arial"/>
                        </a:rPr>
                        <a:t> </a:t>
                      </a:r>
                      <a:endParaRPr lang="en-US" sz="1000" dirty="0">
                        <a:latin typeface="Arial"/>
                        <a:cs typeface="Arial"/>
                      </a:endParaRPr>
                    </a:p>
                  </a:txBody>
                  <a:tcPr>
                    <a:blipFill rotWithShape="1">
                      <a:blip r:embed="rId3"/>
                      <a:stretch>
                        <a:fillRect/>
                      </a:stretch>
                    </a:blipFill>
                  </a:tcPr>
                </a:tc>
              </a:tr>
              <a:tr h="635756">
                <a:tc>
                  <a:txBody>
                    <a:bodyPr/>
                    <a:lstStyle/>
                    <a:p>
                      <a:r>
                        <a:rPr lang="en-US" sz="1000" kern="1200" baseline="0" dirty="0" smtClean="0">
                          <a:solidFill>
                            <a:schemeClr val="dk1"/>
                          </a:solidFill>
                          <a:latin typeface="Arial"/>
                          <a:ea typeface="+mn-ea"/>
                          <a:cs typeface="Arial"/>
                        </a:rPr>
                        <a:t>5. Generate a number or shape pattern that follows a given rule. Identify apparent features of the pattern that were not explicit in the rule itself.</a:t>
                      </a:r>
                    </a:p>
                  </a:txBody>
                  <a:tcPr>
                    <a:blipFill rotWithShape="1">
                      <a:blip r:embed="rId3"/>
                      <a:stretch>
                        <a:fillRect/>
                      </a:stretch>
                    </a:blipFill>
                  </a:tcPr>
                </a:tc>
                <a:tc>
                  <a:txBody>
                    <a:bodyPr/>
                    <a:lstStyle/>
                    <a:p>
                      <a:r>
                        <a:rPr lang="en-US" sz="1000" kern="1200" dirty="0" smtClean="0">
                          <a:solidFill>
                            <a:schemeClr val="dk1"/>
                          </a:solidFill>
                          <a:latin typeface="Arial"/>
                          <a:ea typeface="+mn-ea"/>
                          <a:cs typeface="Arial"/>
                        </a:rPr>
                        <a:t>Students will compute rhythm equations (function) involving addition and subtraction in digital and hard copy workstations during music class.</a:t>
                      </a:r>
                      <a:r>
                        <a:rPr lang="en-US" sz="1000" dirty="0" smtClean="0">
                          <a:latin typeface="Arial"/>
                          <a:cs typeface="Arial"/>
                        </a:rPr>
                        <a:t> </a:t>
                      </a:r>
                      <a:endParaRPr lang="en-US" sz="1000" dirty="0">
                        <a:latin typeface="Arial"/>
                        <a:cs typeface="Arial"/>
                      </a:endParaRPr>
                    </a:p>
                  </a:txBody>
                  <a:tcPr>
                    <a:blipFill rotWithShape="1">
                      <a:blip r:embed="rId3"/>
                      <a:stretch>
                        <a:fillRect/>
                      </a:stretch>
                    </a:blipFill>
                  </a:tcPr>
                </a:tc>
              </a:tr>
              <a:tr h="958608">
                <a:tc>
                  <a:txBody>
                    <a:bodyPr/>
                    <a:lstStyle/>
                    <a:p>
                      <a:pPr marL="228600" indent="-228600">
                        <a:buAutoNum type="alphaLcPeriod"/>
                      </a:pPr>
                      <a:r>
                        <a:rPr lang="en-US" sz="1000" kern="1200" baseline="0" dirty="0" smtClean="0">
                          <a:solidFill>
                            <a:schemeClr val="dk1"/>
                          </a:solidFill>
                          <a:latin typeface="Arial"/>
                          <a:ea typeface="+mn-ea"/>
                          <a:cs typeface="Arial"/>
                        </a:rPr>
                        <a:t>Understand addition and subtraction of fractions as joining </a:t>
                      </a:r>
                    </a:p>
                    <a:p>
                      <a:pPr marL="228600" indent="-228600">
                        <a:buNone/>
                      </a:pPr>
                      <a:r>
                        <a:rPr lang="en-US" sz="1000" kern="1200" baseline="0" dirty="0" smtClean="0">
                          <a:solidFill>
                            <a:schemeClr val="dk1"/>
                          </a:solidFill>
                          <a:latin typeface="Arial"/>
                          <a:ea typeface="+mn-ea"/>
                          <a:cs typeface="Arial"/>
                        </a:rPr>
                        <a:t>and separating parts referring to the same whole.</a:t>
                      </a:r>
                    </a:p>
                    <a:p>
                      <a:r>
                        <a:rPr lang="en-US" sz="1000" kern="1200" baseline="0" dirty="0" err="1" smtClean="0">
                          <a:solidFill>
                            <a:schemeClr val="dk1"/>
                          </a:solidFill>
                          <a:latin typeface="Arial"/>
                          <a:ea typeface="+mn-ea"/>
                          <a:cs typeface="Arial"/>
                        </a:rPr>
                        <a:t>b</a:t>
                      </a:r>
                      <a:r>
                        <a:rPr lang="en-US" sz="1000" kern="1200" baseline="0" dirty="0" smtClean="0">
                          <a:solidFill>
                            <a:schemeClr val="dk1"/>
                          </a:solidFill>
                          <a:latin typeface="Arial"/>
                          <a:ea typeface="+mn-ea"/>
                          <a:cs typeface="Arial"/>
                        </a:rPr>
                        <a:t>. Decompose a fraction into a sum of fractions with the same denominator in more than one way, recording each </a:t>
                      </a:r>
                    </a:p>
                    <a:p>
                      <a:r>
                        <a:rPr lang="en-US" sz="1000" kern="1200" baseline="0" dirty="0" smtClean="0">
                          <a:solidFill>
                            <a:schemeClr val="dk1"/>
                          </a:solidFill>
                          <a:latin typeface="Arial"/>
                          <a:ea typeface="+mn-ea"/>
                          <a:cs typeface="Arial"/>
                        </a:rPr>
                        <a:t>decomposition by an equation. Justify decompositions, e.g., by</a:t>
                      </a:r>
                    </a:p>
                    <a:p>
                      <a:r>
                        <a:rPr lang="en-US" sz="1000" kern="1200" baseline="0" dirty="0" smtClean="0">
                          <a:solidFill>
                            <a:schemeClr val="dk1"/>
                          </a:solidFill>
                          <a:latin typeface="Arial"/>
                          <a:ea typeface="+mn-ea"/>
                          <a:cs typeface="Arial"/>
                        </a:rPr>
                        <a:t>using a visual fraction model.</a:t>
                      </a:r>
                    </a:p>
                  </a:txBody>
                  <a:tcPr>
                    <a:blipFill rotWithShape="1">
                      <a:blip r:embed="rId3"/>
                      <a:stretch>
                        <a:fillRect/>
                      </a:stretch>
                    </a:blipFill>
                  </a:tcPr>
                </a:tc>
                <a:tc>
                  <a:txBody>
                    <a:bodyPr/>
                    <a:lstStyle/>
                    <a:p>
                      <a:r>
                        <a:rPr lang="en-US" sz="1000" kern="1200" dirty="0" smtClean="0">
                          <a:solidFill>
                            <a:schemeClr val="dk1"/>
                          </a:solidFill>
                          <a:latin typeface="Arial"/>
                          <a:ea typeface="+mn-ea"/>
                          <a:cs typeface="Arial"/>
                        </a:rPr>
                        <a:t>Students will compute rhythm equations (function) involving multiplication and division during digital and hard copy workstations music class.</a:t>
                      </a:r>
                      <a:r>
                        <a:rPr lang="en-US" sz="1000" dirty="0" smtClean="0">
                          <a:latin typeface="Arial"/>
                          <a:cs typeface="Arial"/>
                        </a:rPr>
                        <a:t> </a:t>
                      </a:r>
                      <a:endParaRPr lang="en-US" sz="1000" dirty="0">
                        <a:latin typeface="Arial"/>
                        <a:cs typeface="Arial"/>
                      </a:endParaRPr>
                    </a:p>
                  </a:txBody>
                  <a:tcPr>
                    <a:blipFill rotWithShape="1">
                      <a:blip r:embed="rId3"/>
                      <a:stretch>
                        <a:fillRect/>
                      </a:stretch>
                    </a:blipFill>
                  </a:tcPr>
                </a:tc>
              </a:tr>
              <a:tr h="635756">
                <a:tc>
                  <a:txBody>
                    <a:bodyPr/>
                    <a:lstStyle/>
                    <a:p>
                      <a:endParaRPr lang="en-US" dirty="0"/>
                    </a:p>
                  </a:txBody>
                  <a:tcPr>
                    <a:blipFill rotWithShape="1">
                      <a:blip r:embed="rId3"/>
                      <a:stretch>
                        <a:fillRect/>
                      </a:stretch>
                    </a:blipFill>
                  </a:tcPr>
                </a:tc>
                <a:tc>
                  <a:txBody>
                    <a:bodyPr/>
                    <a:lstStyle/>
                    <a:p>
                      <a:r>
                        <a:rPr lang="en-US" sz="1000" kern="1200" dirty="0" smtClean="0">
                          <a:solidFill>
                            <a:schemeClr val="dk1"/>
                          </a:solidFill>
                          <a:latin typeface="Arial"/>
                          <a:ea typeface="+mn-ea"/>
                          <a:cs typeface="Arial"/>
                        </a:rPr>
                        <a:t>Students will utilize a digital and hard copy rhythm ruler to measure rhythm values and patterns in various meters in digital and hard copy workstations and in composed and performed in music compositions, songs, and playing projects during music class.</a:t>
                      </a:r>
                      <a:r>
                        <a:rPr lang="en-US" sz="1000" dirty="0" smtClean="0">
                          <a:latin typeface="Arial"/>
                          <a:cs typeface="Arial"/>
                        </a:rPr>
                        <a:t> </a:t>
                      </a:r>
                      <a:endParaRPr lang="en-US" sz="1000" dirty="0">
                        <a:latin typeface="Arial"/>
                        <a:cs typeface="Arial"/>
                      </a:endParaRPr>
                    </a:p>
                  </a:txBody>
                  <a:tcPr>
                    <a:blipFill rotWithShape="1">
                      <a:blip r:embed="rId3"/>
                      <a:stretch>
                        <a:fillRect/>
                      </a:stretch>
                    </a:blipFill>
                  </a:tcPr>
                </a:tc>
              </a:tr>
            </a:tbl>
          </a:graphicData>
        </a:graphic>
      </p:graphicFrame>
      <p:sp>
        <p:nvSpPr>
          <p:cNvPr id="9" name="TextBox 8"/>
          <p:cNvSpPr txBox="1"/>
          <p:nvPr/>
        </p:nvSpPr>
        <p:spPr>
          <a:xfrm>
            <a:off x="457201" y="5934670"/>
            <a:ext cx="3759200" cy="1107996"/>
          </a:xfrm>
          <a:prstGeom prst="rect">
            <a:avLst/>
          </a:prstGeom>
          <a:noFill/>
        </p:spPr>
        <p:txBody>
          <a:bodyPr wrap="square" rtlCol="0">
            <a:spAutoFit/>
          </a:bodyPr>
          <a:lstStyle/>
          <a:p>
            <a:pPr>
              <a:buNone/>
            </a:pPr>
            <a:r>
              <a:rPr lang="en-US" sz="1200" i="1" dirty="0" smtClean="0"/>
              <a:t>From: English Language Arts Academic Standards Grade 4 </a:t>
            </a:r>
            <a:r>
              <a:rPr lang="en-US" sz="1200" u="sng" dirty="0" smtClean="0">
                <a:hlinkClick r:id="rId4"/>
              </a:rPr>
              <a:t>https://learningconnection.doe.in.gov/Standards/</a:t>
            </a:r>
          </a:p>
          <a:p>
            <a:pPr>
              <a:buNone/>
            </a:pPr>
            <a:r>
              <a:rPr lang="en-US" sz="1200" u="sng" dirty="0" smtClean="0">
                <a:hlinkClick r:id="rId4"/>
              </a:rPr>
              <a:t>PrintLibrary.aspx</a:t>
            </a:r>
            <a:endParaRPr lang="en-US" sz="1200" dirty="0" smtClean="0"/>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7" name="Table 6"/>
          <p:cNvGraphicFramePr>
            <a:graphicFrameLocks noGrp="1"/>
          </p:cNvGraphicFramePr>
          <p:nvPr/>
        </p:nvGraphicFramePr>
        <p:xfrm>
          <a:off x="457198" y="1397000"/>
          <a:ext cx="7815944" cy="5116316"/>
        </p:xfrm>
        <a:graphic>
          <a:graphicData uri="http://schemas.openxmlformats.org/drawingml/2006/table">
            <a:tbl>
              <a:tblPr firstRow="1" bandRow="1">
                <a:tableStyleId>{5C22544A-7EE6-4342-B048-85BDC9FD1C3A}</a:tableStyleId>
              </a:tblPr>
              <a:tblGrid>
                <a:gridCol w="3907972"/>
                <a:gridCol w="3907972"/>
              </a:tblGrid>
              <a:tr h="635756">
                <a:tc>
                  <a:txBody>
                    <a:bodyPr/>
                    <a:lstStyle/>
                    <a:p>
                      <a:pPr algn="ctr"/>
                      <a:r>
                        <a:rPr lang="en-US" sz="2000" dirty="0" smtClean="0">
                          <a:solidFill>
                            <a:srgbClr val="000000"/>
                          </a:solidFill>
                        </a:rPr>
                        <a:t>Mathematics Standards:</a:t>
                      </a:r>
                      <a:endParaRPr lang="en-US" sz="2000" dirty="0">
                        <a:solidFill>
                          <a:srgbClr val="000000"/>
                        </a:solidFill>
                      </a:endParaRPr>
                    </a:p>
                  </a:txBody>
                  <a:tcPr anchor="ctr" anchorCtr="1">
                    <a:blipFill rotWithShape="1">
                      <a:blip r:embed="rId3"/>
                      <a:stretch>
                        <a:fillRect/>
                      </a:stretch>
                    </a:blipFill>
                  </a:tcPr>
                </a:tc>
                <a:tc>
                  <a:txBody>
                    <a:bodyPr/>
                    <a:lstStyle/>
                    <a:p>
                      <a:pPr algn="ctr"/>
                      <a:r>
                        <a:rPr lang="en-US" dirty="0" smtClean="0">
                          <a:solidFill>
                            <a:srgbClr val="000000"/>
                          </a:solidFill>
                        </a:rPr>
                        <a:t>RISE Strategies:</a:t>
                      </a:r>
                      <a:endParaRPr lang="en-US" dirty="0">
                        <a:solidFill>
                          <a:srgbClr val="000000"/>
                        </a:solidFill>
                      </a:endParaRPr>
                    </a:p>
                  </a:txBody>
                  <a:tcPr anchor="ctr" anchorCtr="1">
                    <a:blipFill rotWithShape="1">
                      <a:blip r:embed="rId3"/>
                      <a:stretch>
                        <a:fillRect/>
                      </a:stretch>
                    </a:blipFill>
                  </a:tcPr>
                </a:tc>
              </a:tr>
              <a:tr h="635756">
                <a:tc>
                  <a:txBody>
                    <a:bodyPr/>
                    <a:lstStyle/>
                    <a:p>
                      <a:r>
                        <a:rPr lang="en-US" sz="1000" kern="1200" baseline="0" dirty="0" smtClean="0">
                          <a:solidFill>
                            <a:schemeClr val="dk1"/>
                          </a:solidFill>
                          <a:latin typeface="Arial"/>
                          <a:ea typeface="+mn-ea"/>
                          <a:cs typeface="Arial"/>
                        </a:rPr>
                        <a:t>Add and subtract mixed numbers with like denominators, e.g., by</a:t>
                      </a:r>
                    </a:p>
                    <a:p>
                      <a:r>
                        <a:rPr lang="en-US" sz="1000" kern="1200" baseline="0" dirty="0" smtClean="0">
                          <a:solidFill>
                            <a:schemeClr val="dk1"/>
                          </a:solidFill>
                          <a:latin typeface="Arial"/>
                          <a:ea typeface="+mn-ea"/>
                          <a:cs typeface="Arial"/>
                        </a:rPr>
                        <a:t>replacing each mixed number with an equivalent fraction, and/or</a:t>
                      </a:r>
                    </a:p>
                    <a:p>
                      <a:r>
                        <a:rPr lang="en-US" sz="1000" kern="1200" baseline="0" dirty="0" smtClean="0">
                          <a:solidFill>
                            <a:schemeClr val="dk1"/>
                          </a:solidFill>
                          <a:latin typeface="Arial"/>
                          <a:ea typeface="+mn-ea"/>
                          <a:cs typeface="Arial"/>
                        </a:rPr>
                        <a:t>by using properties of operations and the relationship between</a:t>
                      </a:r>
                    </a:p>
                    <a:p>
                      <a:r>
                        <a:rPr lang="en-US" sz="1000" kern="1200" baseline="0" dirty="0" smtClean="0">
                          <a:solidFill>
                            <a:schemeClr val="dk1"/>
                          </a:solidFill>
                          <a:latin typeface="Arial"/>
                          <a:ea typeface="+mn-ea"/>
                          <a:cs typeface="Arial"/>
                        </a:rPr>
                        <a:t>addition and subtraction.</a:t>
                      </a:r>
                    </a:p>
                    <a:p>
                      <a:r>
                        <a:rPr lang="en-US" sz="1000" kern="1200" baseline="0" dirty="0" err="1" smtClean="0">
                          <a:solidFill>
                            <a:schemeClr val="dk1"/>
                          </a:solidFill>
                          <a:latin typeface="Arial"/>
                          <a:ea typeface="+mn-ea"/>
                          <a:cs typeface="Arial"/>
                        </a:rPr>
                        <a:t>d</a:t>
                      </a:r>
                      <a:r>
                        <a:rPr lang="en-US" sz="1000" kern="1200" baseline="0" dirty="0" smtClean="0">
                          <a:solidFill>
                            <a:schemeClr val="dk1"/>
                          </a:solidFill>
                          <a:latin typeface="Arial"/>
                          <a:ea typeface="+mn-ea"/>
                          <a:cs typeface="Arial"/>
                        </a:rPr>
                        <a:t>. Solve word problems involving addition and subtraction</a:t>
                      </a:r>
                    </a:p>
                    <a:p>
                      <a:r>
                        <a:rPr lang="en-US" sz="1000" kern="1200" baseline="0" dirty="0" smtClean="0">
                          <a:solidFill>
                            <a:schemeClr val="dk1"/>
                          </a:solidFill>
                          <a:latin typeface="Arial"/>
                          <a:ea typeface="+mn-ea"/>
                          <a:cs typeface="Arial"/>
                        </a:rPr>
                        <a:t>of fractions referring to the same whole and having like</a:t>
                      </a:r>
                    </a:p>
                    <a:p>
                      <a:r>
                        <a:rPr lang="en-US" sz="1000" kern="1200" baseline="0" dirty="0" smtClean="0">
                          <a:solidFill>
                            <a:schemeClr val="dk1"/>
                          </a:solidFill>
                          <a:latin typeface="Arial"/>
                          <a:ea typeface="+mn-ea"/>
                          <a:cs typeface="Arial"/>
                        </a:rPr>
                        <a:t>denominators, e.g., by using visual fraction models and </a:t>
                      </a:r>
                    </a:p>
                    <a:p>
                      <a:r>
                        <a:rPr lang="en-US" sz="1000" kern="1200" baseline="0" dirty="0" smtClean="0">
                          <a:solidFill>
                            <a:schemeClr val="dk1"/>
                          </a:solidFill>
                          <a:latin typeface="Arial"/>
                          <a:ea typeface="+mn-ea"/>
                          <a:cs typeface="Arial"/>
                        </a:rPr>
                        <a:t>Equations to represent the problem.</a:t>
                      </a:r>
                      <a:endParaRPr lang="en-US" sz="1000" dirty="0" smtClean="0">
                        <a:latin typeface="Arial"/>
                        <a:cs typeface="Arial"/>
                      </a:endParaRPr>
                    </a:p>
                  </a:txBody>
                  <a:tcPr>
                    <a:blipFill rotWithShape="1">
                      <a:blip r:embed="rId4"/>
                      <a:stretch>
                        <a:fillRect/>
                      </a:stretch>
                    </a:blipFill>
                  </a:tcPr>
                </a:tc>
                <a:tc>
                  <a:txBody>
                    <a:bodyPr/>
                    <a:lstStyle/>
                    <a:p>
                      <a:r>
                        <a:rPr lang="en-US" sz="1000" kern="1200" dirty="0" smtClean="0">
                          <a:solidFill>
                            <a:schemeClr val="dk1"/>
                          </a:solidFill>
                          <a:latin typeface="Arial"/>
                          <a:ea typeface="+mn-ea"/>
                          <a:cs typeface="Arial"/>
                        </a:rPr>
                        <a:t>Students will analyze and decipher ordered tables of meters, rhythm values and rhythm patterns in various meters by data analysis in digital and hard copy workstations during music.</a:t>
                      </a:r>
                      <a:r>
                        <a:rPr lang="en-US" sz="1000" dirty="0" smtClean="0">
                          <a:latin typeface="Arial"/>
                          <a:cs typeface="Arial"/>
                        </a:rPr>
                        <a:t> </a:t>
                      </a:r>
                      <a:endParaRPr lang="en-US" sz="1000" dirty="0">
                        <a:latin typeface="Arial"/>
                        <a:cs typeface="Arial"/>
                      </a:endParaRPr>
                    </a:p>
                  </a:txBody>
                  <a:tcPr>
                    <a:blipFill rotWithShape="1">
                      <a:blip r:embed="rId4"/>
                      <a:stretch>
                        <a:fillRect/>
                      </a:stretch>
                    </a:blipFill>
                  </a:tcPr>
                </a:tc>
              </a:tr>
              <a:tr h="635756">
                <a:tc>
                  <a:txBody>
                    <a:bodyPr/>
                    <a:lstStyle/>
                    <a:p>
                      <a:r>
                        <a:rPr lang="en-US" sz="1000" kern="1200" baseline="0" dirty="0" smtClean="0">
                          <a:solidFill>
                            <a:schemeClr val="dk1"/>
                          </a:solidFill>
                          <a:latin typeface="Arial"/>
                          <a:ea typeface="+mn-ea"/>
                          <a:cs typeface="Arial"/>
                        </a:rPr>
                        <a:t>4. Apply and extend previous understandings of multiplication to</a:t>
                      </a:r>
                    </a:p>
                    <a:p>
                      <a:r>
                        <a:rPr lang="en-US" sz="1000" kern="1200" baseline="0" dirty="0" smtClean="0">
                          <a:solidFill>
                            <a:schemeClr val="dk1"/>
                          </a:solidFill>
                          <a:latin typeface="Arial"/>
                          <a:ea typeface="+mn-ea"/>
                          <a:cs typeface="Arial"/>
                        </a:rPr>
                        <a:t>multiply a fraction by a whole number.</a:t>
                      </a:r>
                    </a:p>
                    <a:p>
                      <a:r>
                        <a:rPr lang="en-US" sz="1000" kern="1200" baseline="0" dirty="0" err="1" smtClean="0">
                          <a:solidFill>
                            <a:schemeClr val="dk1"/>
                          </a:solidFill>
                          <a:latin typeface="Arial"/>
                          <a:ea typeface="+mn-ea"/>
                          <a:cs typeface="Arial"/>
                        </a:rPr>
                        <a:t>c</a:t>
                      </a:r>
                      <a:r>
                        <a:rPr lang="en-US" sz="1000" kern="1200" baseline="0" dirty="0" smtClean="0">
                          <a:solidFill>
                            <a:schemeClr val="dk1"/>
                          </a:solidFill>
                          <a:latin typeface="Arial"/>
                          <a:ea typeface="+mn-ea"/>
                          <a:cs typeface="Arial"/>
                        </a:rPr>
                        <a:t>. Solve word problems involving multiplication of a fraction by a</a:t>
                      </a:r>
                    </a:p>
                    <a:p>
                      <a:r>
                        <a:rPr lang="en-US" sz="1000" kern="1200" baseline="0" dirty="0" smtClean="0">
                          <a:solidFill>
                            <a:schemeClr val="dk1"/>
                          </a:solidFill>
                          <a:latin typeface="Arial"/>
                          <a:ea typeface="+mn-ea"/>
                          <a:cs typeface="Arial"/>
                        </a:rPr>
                        <a:t>whole number, e.g., by using visual fraction models and </a:t>
                      </a:r>
                    </a:p>
                    <a:p>
                      <a:r>
                        <a:rPr lang="en-US" sz="1000" kern="1200" baseline="0" dirty="0" smtClean="0">
                          <a:solidFill>
                            <a:schemeClr val="dk1"/>
                          </a:solidFill>
                          <a:latin typeface="Arial"/>
                          <a:ea typeface="+mn-ea"/>
                          <a:cs typeface="Arial"/>
                        </a:rPr>
                        <a:t>equation </a:t>
                      </a:r>
                      <a:r>
                        <a:rPr lang="en-US" sz="1000" kern="1200" baseline="0" dirty="0" err="1" smtClean="0">
                          <a:solidFill>
                            <a:schemeClr val="dk1"/>
                          </a:solidFill>
                          <a:latin typeface="Arial"/>
                          <a:ea typeface="+mn-ea"/>
                          <a:cs typeface="Arial"/>
                        </a:rPr>
                        <a:t>sto</a:t>
                      </a:r>
                      <a:r>
                        <a:rPr lang="en-US" sz="1000" kern="1200" baseline="0" dirty="0" smtClean="0">
                          <a:solidFill>
                            <a:schemeClr val="dk1"/>
                          </a:solidFill>
                          <a:latin typeface="Arial"/>
                          <a:ea typeface="+mn-ea"/>
                          <a:cs typeface="Arial"/>
                        </a:rPr>
                        <a:t> represent the problem.</a:t>
                      </a:r>
                    </a:p>
                    <a:p>
                      <a:r>
                        <a:rPr lang="en-US" sz="1000" kern="1200" baseline="0" dirty="0" smtClean="0">
                          <a:solidFill>
                            <a:schemeClr val="dk1"/>
                          </a:solidFill>
                          <a:latin typeface="Arial"/>
                          <a:ea typeface="+mn-ea"/>
                          <a:cs typeface="Arial"/>
                        </a:rPr>
                        <a:t>6. Use decimal notation for fractions with denominators 10 or </a:t>
                      </a:r>
                    </a:p>
                    <a:p>
                      <a:r>
                        <a:rPr lang="en-US" sz="1000" kern="1200" baseline="0" dirty="0" smtClean="0">
                          <a:solidFill>
                            <a:schemeClr val="dk1"/>
                          </a:solidFill>
                          <a:latin typeface="Arial"/>
                          <a:ea typeface="+mn-ea"/>
                          <a:cs typeface="Arial"/>
                        </a:rPr>
                        <a:t>100.</a:t>
                      </a:r>
                      <a:endParaRPr lang="en-US" sz="1000" dirty="0">
                        <a:latin typeface="Arial"/>
                        <a:cs typeface="Arial"/>
                      </a:endParaRPr>
                    </a:p>
                  </a:txBody>
                  <a:tcPr>
                    <a:blipFill rotWithShape="1">
                      <a:blip r:embed="rId4"/>
                      <a:stretch>
                        <a:fillRect/>
                      </a:stretch>
                    </a:blip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identify, interpret, and place representations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(“rhythm pies”) of fractions on a pie chart to represent rhythm durations digital and hard copy workstations during music class.</a:t>
                      </a:r>
                    </a:p>
                    <a:p>
                      <a:endParaRPr lang="en-US" sz="1000" dirty="0">
                        <a:latin typeface="Arial"/>
                        <a:cs typeface="Arial"/>
                      </a:endParaRPr>
                    </a:p>
                  </a:txBody>
                  <a:tcPr>
                    <a:blipFill rotWithShape="1">
                      <a:blip r:embed="rId4"/>
                      <a:stretch>
                        <a:fillRect/>
                      </a:stretch>
                    </a:blipFill>
                  </a:tcPr>
                </a:tc>
              </a:tr>
              <a:tr h="635756">
                <a:tc>
                  <a:txBody>
                    <a:bodyPr/>
                    <a:lstStyle/>
                    <a:p>
                      <a:r>
                        <a:rPr lang="en-US" sz="1000" kern="1200" baseline="0" dirty="0" smtClean="0">
                          <a:solidFill>
                            <a:schemeClr val="dk1"/>
                          </a:solidFill>
                          <a:latin typeface="Arial"/>
                          <a:ea typeface="+mn-ea"/>
                          <a:cs typeface="Arial"/>
                        </a:rPr>
                        <a:t>Know relative sizes of measurement units within one system of units including km, </a:t>
                      </a:r>
                      <a:r>
                        <a:rPr lang="en-US" sz="1000" kern="1200" baseline="0" dirty="0" err="1" smtClean="0">
                          <a:solidFill>
                            <a:schemeClr val="dk1"/>
                          </a:solidFill>
                          <a:latin typeface="Arial"/>
                          <a:ea typeface="+mn-ea"/>
                          <a:cs typeface="Arial"/>
                        </a:rPr>
                        <a:t>m</a:t>
                      </a:r>
                      <a:r>
                        <a:rPr lang="en-US" sz="1000" kern="1200" baseline="0" dirty="0" smtClean="0">
                          <a:solidFill>
                            <a:schemeClr val="dk1"/>
                          </a:solidFill>
                          <a:latin typeface="Arial"/>
                          <a:ea typeface="+mn-ea"/>
                          <a:cs typeface="Arial"/>
                        </a:rPr>
                        <a:t>, cm; kg, </a:t>
                      </a:r>
                      <a:r>
                        <a:rPr lang="en-US" sz="1000" kern="1200" baseline="0" dirty="0" err="1" smtClean="0">
                          <a:solidFill>
                            <a:schemeClr val="dk1"/>
                          </a:solidFill>
                          <a:latin typeface="Arial"/>
                          <a:ea typeface="+mn-ea"/>
                          <a:cs typeface="Arial"/>
                        </a:rPr>
                        <a:t>g</a:t>
                      </a:r>
                      <a:r>
                        <a:rPr lang="en-US" sz="1000" kern="1200" baseline="0" dirty="0" smtClean="0">
                          <a:solidFill>
                            <a:schemeClr val="dk1"/>
                          </a:solidFill>
                          <a:latin typeface="Arial"/>
                          <a:ea typeface="+mn-ea"/>
                          <a:cs typeface="Arial"/>
                        </a:rPr>
                        <a:t>; lb, oz.; </a:t>
                      </a:r>
                      <a:r>
                        <a:rPr lang="en-US" sz="1000" kern="1200" baseline="0" dirty="0" err="1" smtClean="0">
                          <a:solidFill>
                            <a:schemeClr val="dk1"/>
                          </a:solidFill>
                          <a:latin typeface="Arial"/>
                          <a:ea typeface="+mn-ea"/>
                          <a:cs typeface="Arial"/>
                        </a:rPr>
                        <a:t>l</a:t>
                      </a:r>
                      <a:r>
                        <a:rPr lang="en-US" sz="1000" kern="1200" baseline="0" dirty="0" smtClean="0">
                          <a:solidFill>
                            <a:schemeClr val="dk1"/>
                          </a:solidFill>
                          <a:latin typeface="Arial"/>
                          <a:ea typeface="+mn-ea"/>
                          <a:cs typeface="Arial"/>
                        </a:rPr>
                        <a:t>, ml; hr, min, sec. </a:t>
                      </a:r>
                    </a:p>
                    <a:p>
                      <a:r>
                        <a:rPr lang="en-US" sz="1000" kern="1200" baseline="0" dirty="0" smtClean="0">
                          <a:solidFill>
                            <a:schemeClr val="dk1"/>
                          </a:solidFill>
                          <a:latin typeface="Arial"/>
                          <a:ea typeface="+mn-ea"/>
                          <a:cs typeface="Arial"/>
                        </a:rPr>
                        <a:t>Within a single system of measurement, express measurements in a larger unit in terms of a smaller unit.</a:t>
                      </a:r>
                      <a:endParaRPr lang="en-US" sz="1000" dirty="0">
                        <a:latin typeface="Arial"/>
                        <a:cs typeface="Arial"/>
                      </a:endParaRPr>
                    </a:p>
                  </a:txBody>
                  <a:tcPr>
                    <a:blipFill rotWithShape="1">
                      <a:blip r:embed="rId4"/>
                      <a:stretch>
                        <a:fillRect/>
                      </a:stretch>
                    </a:blipFill>
                  </a:tcPr>
                </a:tc>
                <a:tc>
                  <a:txBody>
                    <a:bodyPr/>
                    <a:lstStyle/>
                    <a:p>
                      <a:r>
                        <a:rPr lang="en-US" sz="1000" kern="1200" dirty="0" smtClean="0">
                          <a:solidFill>
                            <a:schemeClr val="dk1"/>
                          </a:solidFill>
                          <a:latin typeface="Arial"/>
                          <a:ea typeface="+mn-ea"/>
                          <a:cs typeface="Arial"/>
                        </a:rPr>
                        <a:t>Students will identify, interpret, and draw (place) geometric shapes and lines of symmetry (bar lines) on the musical staff in digital and hard copy workstations and in composed and performed in music compositions, songs, and playing projects during music class during music class.</a:t>
                      </a:r>
                      <a:r>
                        <a:rPr lang="en-US" sz="1000" dirty="0" smtClean="0">
                          <a:latin typeface="Arial"/>
                          <a:cs typeface="Arial"/>
                        </a:rPr>
                        <a:t> </a:t>
                      </a:r>
                      <a:endParaRPr lang="en-US" sz="1000" dirty="0">
                        <a:latin typeface="Arial"/>
                        <a:cs typeface="Arial"/>
                      </a:endParaRPr>
                    </a:p>
                  </a:txBody>
                  <a:tcPr>
                    <a:blipFill rotWithShape="1">
                      <a:blip r:embed="rId4"/>
                      <a:stretch>
                        <a:fillRect/>
                      </a:stretch>
                    </a:blipFill>
                  </a:tcPr>
                </a:tc>
              </a:tr>
              <a:tr h="635756">
                <a:tc>
                  <a:txBody>
                    <a:bodyPr/>
                    <a:lstStyle/>
                    <a:p>
                      <a:r>
                        <a:rPr lang="en-US" sz="1000" kern="1200" baseline="0" dirty="0" smtClean="0">
                          <a:solidFill>
                            <a:schemeClr val="dk1"/>
                          </a:solidFill>
                          <a:latin typeface="Arial"/>
                          <a:ea typeface="+mn-ea"/>
                          <a:cs typeface="Arial"/>
                        </a:rPr>
                        <a:t>2. Use the four operations to solve word problems involving distances, intervals of time, liquid volumes, masses of objects, and money, including problems involving simple fractions or decimals, and problems that require expressing measurements given in a larger unit in terms of a smaller unit. Represent measurement quantities using diagrams such as number line diagrams that feature a measurement scale.</a:t>
                      </a:r>
                      <a:endParaRPr lang="en-US" sz="1000" dirty="0">
                        <a:latin typeface="Arial"/>
                        <a:cs typeface="Arial"/>
                      </a:endParaRPr>
                    </a:p>
                  </a:txBody>
                  <a:tcPr>
                    <a:blipFill rotWithShape="1">
                      <a:blip r:embed="rId4"/>
                      <a:stretch>
                        <a:fillRect/>
                      </a:stretch>
                    </a:blipFill>
                  </a:tcPr>
                </a:tc>
                <a:tc>
                  <a:txBody>
                    <a:bodyPr/>
                    <a:lstStyle/>
                    <a:p>
                      <a:r>
                        <a:rPr lang="en-US" sz="1000" kern="1200" dirty="0" smtClean="0">
                          <a:solidFill>
                            <a:schemeClr val="dk1"/>
                          </a:solidFill>
                          <a:latin typeface="Arial"/>
                          <a:ea typeface="+mn-ea"/>
                          <a:cs typeface="Arial"/>
                        </a:rPr>
                        <a:t>Students will describe geometric shapes, objects using appropriate mathematics terminology in digital 	and hard copy workstations and in composed and performed in music compositions, songs, and playing projects during music class during music class during music class. </a:t>
                      </a:r>
                      <a:endParaRPr lang="en-US" sz="1000" dirty="0">
                        <a:latin typeface="Arial"/>
                        <a:cs typeface="Arial"/>
                      </a:endParaRPr>
                    </a:p>
                  </a:txBody>
                  <a:tcPr>
                    <a:blipFill rotWithShape="1">
                      <a:blip r:embed="rId4"/>
                      <a:stretch>
                        <a:fillRect/>
                      </a:stretch>
                    </a:blipFill>
                  </a:tcPr>
                </a:tc>
              </a:tr>
            </a:tbl>
          </a:graphicData>
        </a:graphic>
      </p:graphicFrame>
      <p:sp>
        <p:nvSpPr>
          <p:cNvPr id="8" name="Title 14"/>
          <p:cNvSpPr>
            <a:spLocks noGrp="1"/>
          </p:cNvSpPr>
          <p:nvPr>
            <p:ph type="title"/>
          </p:nvPr>
        </p:nvSpPr>
        <p:spPr>
          <a:xfrm>
            <a:off x="457200" y="274638"/>
            <a:ext cx="8229600" cy="1143000"/>
          </a:xfrm>
        </p:spPr>
        <p:txBody>
          <a:bodyPr/>
          <a:lstStyle/>
          <a:p>
            <a:pPr algn="l"/>
            <a:r>
              <a:rPr lang="en-US" sz="2400" b="1" dirty="0" smtClean="0">
                <a:latin typeface="Arial"/>
                <a:cs typeface="Arial"/>
              </a:rPr>
              <a:t/>
            </a:r>
            <a:br>
              <a:rPr lang="en-US" sz="2400" b="1" dirty="0" smtClean="0">
                <a:latin typeface="Arial"/>
                <a:cs typeface="Arial"/>
              </a:rPr>
            </a:br>
            <a:r>
              <a:rPr lang="en-US" sz="2400" b="1" dirty="0" smtClean="0">
                <a:latin typeface="Arial"/>
                <a:cs typeface="Arial"/>
              </a:rPr>
              <a:t>Selected Mathematics Common Core Standards (Grade 4) and Correlated RISE Goal Strategies Pg. 2:</a:t>
            </a:r>
            <a:r>
              <a:rPr lang="en-US" sz="3200" b="1" dirty="0" smtClean="0">
                <a:latin typeface="Arial"/>
                <a:cs typeface="Arial"/>
              </a:rPr>
              <a:t/>
            </a:r>
            <a:br>
              <a:rPr lang="en-US" sz="3200" b="1" dirty="0" smtClean="0">
                <a:latin typeface="Arial"/>
                <a:cs typeface="Arial"/>
              </a:rPr>
            </a:br>
            <a:endParaRPr lang="en-US" sz="3200" dirty="0">
              <a:latin typeface="Arial"/>
              <a:cs typeface="Arial"/>
            </a:endParaRPr>
          </a:p>
        </p:txBody>
      </p:sp>
      <p:sp>
        <p:nvSpPr>
          <p:cNvPr id="4" name="TextBox 3"/>
          <p:cNvSpPr txBox="1"/>
          <p:nvPr/>
        </p:nvSpPr>
        <p:spPr>
          <a:xfrm>
            <a:off x="457198" y="6360916"/>
            <a:ext cx="3119350" cy="646331"/>
          </a:xfrm>
          <a:prstGeom prst="rect">
            <a:avLst/>
          </a:prstGeom>
          <a:noFill/>
        </p:spPr>
        <p:txBody>
          <a:bodyPr wrap="none" rtlCol="0">
            <a:spAutoFit/>
          </a:bodyPr>
          <a:lstStyle/>
          <a:p>
            <a:r>
              <a:rPr lang="en-US" sz="1200" i="1" dirty="0" smtClean="0">
                <a:latin typeface="Arial"/>
                <a:cs typeface="Arial"/>
              </a:rPr>
              <a:t>From: 2013-14 RISE Goals, Wendy Bloom</a:t>
            </a:r>
          </a:p>
          <a:p>
            <a:r>
              <a:rPr lang="en-US" sz="1200" dirty="0" smtClean="0">
                <a:latin typeface="Arial"/>
                <a:cs typeface="Arial"/>
                <a:hlinkClick r:id="rId5"/>
              </a:rPr>
              <a:t>http://www.riseindiana.org</a:t>
            </a:r>
            <a:endParaRPr lang="en-US" sz="1200" dirty="0" smtClean="0">
              <a:latin typeface="Arial"/>
              <a:cs typeface="Arial"/>
            </a:endParaRPr>
          </a:p>
          <a:p>
            <a:endParaRPr lang="en-US" sz="1200" i="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latin typeface="Arial"/>
                <a:cs typeface="Arial"/>
              </a:rPr>
              <a:t>Selected Mathematics Common Core Standards (Grade 4) and Correlated RISE Goal Strategies Pg. 3:</a:t>
            </a:r>
            <a:endParaRPr lang="en-US" sz="2400" dirty="0"/>
          </a:p>
        </p:txBody>
      </p:sp>
      <p:graphicFrame>
        <p:nvGraphicFramePr>
          <p:cNvPr id="4" name="Table 3"/>
          <p:cNvGraphicFramePr>
            <a:graphicFrameLocks noGrp="1"/>
          </p:cNvGraphicFramePr>
          <p:nvPr/>
        </p:nvGraphicFramePr>
        <p:xfrm>
          <a:off x="457198" y="1397000"/>
          <a:ext cx="7815944" cy="4489420"/>
        </p:xfrm>
        <a:graphic>
          <a:graphicData uri="http://schemas.openxmlformats.org/drawingml/2006/table">
            <a:tbl>
              <a:tblPr firstRow="1" bandRow="1">
                <a:tableStyleId>{5C22544A-7EE6-4342-B048-85BDC9FD1C3A}</a:tableStyleId>
              </a:tblPr>
              <a:tblGrid>
                <a:gridCol w="3907972"/>
                <a:gridCol w="3907972"/>
              </a:tblGrid>
              <a:tr h="635756">
                <a:tc>
                  <a:txBody>
                    <a:bodyPr/>
                    <a:lstStyle/>
                    <a:p>
                      <a:pPr algn="ctr"/>
                      <a:r>
                        <a:rPr lang="en-US" sz="2000" dirty="0" smtClean="0">
                          <a:solidFill>
                            <a:srgbClr val="000000"/>
                          </a:solidFill>
                        </a:rPr>
                        <a:t>Mathematics Standards:</a:t>
                      </a:r>
                      <a:endParaRPr lang="en-US" sz="2000" dirty="0">
                        <a:solidFill>
                          <a:srgbClr val="000000"/>
                        </a:solidFill>
                      </a:endParaRPr>
                    </a:p>
                  </a:txBody>
                  <a:tcPr anchor="ctr" anchorCtr="1">
                    <a:blipFill rotWithShape="1">
                      <a:blip r:embed="rId2"/>
                      <a:stretch>
                        <a:fillRect/>
                      </a:stretch>
                    </a:blipFill>
                  </a:tcPr>
                </a:tc>
                <a:tc>
                  <a:txBody>
                    <a:bodyPr/>
                    <a:lstStyle/>
                    <a:p>
                      <a:pPr algn="ctr"/>
                      <a:r>
                        <a:rPr lang="en-US" dirty="0" smtClean="0">
                          <a:solidFill>
                            <a:srgbClr val="000000"/>
                          </a:solidFill>
                        </a:rPr>
                        <a:t>RISE Strategies:</a:t>
                      </a:r>
                      <a:endParaRPr lang="en-US" dirty="0">
                        <a:solidFill>
                          <a:srgbClr val="000000"/>
                        </a:solidFill>
                      </a:endParaRPr>
                    </a:p>
                  </a:txBody>
                  <a:tcPr anchor="ctr" anchorCtr="1">
                    <a:blipFill rotWithShape="1">
                      <a:blip r:embed="rId2"/>
                      <a:stretch>
                        <a:fillRect/>
                      </a:stretch>
                    </a:blipFill>
                  </a:tcPr>
                </a:tc>
              </a:tr>
              <a:tr h="635756">
                <a:tc>
                  <a:txBody>
                    <a:bodyPr/>
                    <a:lstStyle/>
                    <a:p>
                      <a:r>
                        <a:rPr lang="en-US" sz="1000" kern="1200" baseline="0" dirty="0" smtClean="0">
                          <a:solidFill>
                            <a:schemeClr val="dk1"/>
                          </a:solidFill>
                          <a:latin typeface="Arial"/>
                          <a:ea typeface="+mn-ea"/>
                          <a:cs typeface="Arial"/>
                        </a:rPr>
                        <a:t>4. Make a line plot to display a data set of measurements in fractions of a unit (1/2, 1/4, 1/8). Solve problems involving </a:t>
                      </a:r>
                    </a:p>
                    <a:p>
                      <a:r>
                        <a:rPr lang="en-US" sz="1000" kern="1200" baseline="0" dirty="0" smtClean="0">
                          <a:solidFill>
                            <a:schemeClr val="dk1"/>
                          </a:solidFill>
                          <a:latin typeface="Arial"/>
                          <a:ea typeface="+mn-ea"/>
                          <a:cs typeface="Arial"/>
                        </a:rPr>
                        <a:t>addition and subtraction of fractions by using information presented in line plots.</a:t>
                      </a:r>
                    </a:p>
                    <a:p>
                      <a:endParaRPr lang="en-US" sz="1000" dirty="0">
                        <a:latin typeface="Arial"/>
                        <a:cs typeface="Arial"/>
                      </a:endParaRPr>
                    </a:p>
                  </a:txBody>
                  <a:tcPr>
                    <a:blipFill rotWithShape="1">
                      <a:blip r:embed="rId3"/>
                      <a:stretch>
                        <a:fillRect/>
                      </a:stretch>
                    </a:blip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Students will communicate using appropriate mathematics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terminology and vocabulary as it relates to meters and rhythm values</a:t>
                      </a:r>
                      <a:r>
                        <a:rPr lang="en-US" sz="1000" kern="1200" baseline="0" dirty="0" smtClean="0">
                          <a:solidFill>
                            <a:schemeClr val="dk1"/>
                          </a:solidFill>
                          <a:latin typeface="Arial"/>
                          <a:ea typeface="+mn-ea"/>
                          <a:cs typeface="Arial"/>
                        </a:rPr>
                        <a:t> </a:t>
                      </a:r>
                      <a:r>
                        <a:rPr lang="en-US" sz="1000" kern="1200" dirty="0" smtClean="0">
                          <a:solidFill>
                            <a:schemeClr val="dk1"/>
                          </a:solidFill>
                          <a:latin typeface="Arial"/>
                          <a:ea typeface="+mn-ea"/>
                          <a:cs typeface="Arial"/>
                        </a:rPr>
                        <a:t>in digital and hard copy workstations and in composed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and performed in music compositions, songs, and playing </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projects during music class during music class during music</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class (ex. “rhythm equations”,</a:t>
                      </a:r>
                    </a:p>
                    <a:p>
                      <a:pPr marL="0" marR="0" indent="0" algn="l"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Arial"/>
                          <a:ea typeface="+mn-ea"/>
                          <a:cs typeface="Arial"/>
                        </a:rPr>
                        <a:t>“fraction pies”).</a:t>
                      </a:r>
                      <a:r>
                        <a:rPr lang="en-US" sz="1000" dirty="0" smtClean="0">
                          <a:latin typeface="Arial"/>
                          <a:cs typeface="Arial"/>
                        </a:rPr>
                        <a:t> </a:t>
                      </a:r>
                    </a:p>
                    <a:p>
                      <a:endParaRPr lang="en-US" sz="1000" dirty="0">
                        <a:latin typeface="Arial"/>
                        <a:cs typeface="Arial"/>
                      </a:endParaRPr>
                    </a:p>
                  </a:txBody>
                  <a:tcPr>
                    <a:blipFill rotWithShape="1">
                      <a:blip r:embed="rId3"/>
                      <a:stretch>
                        <a:fillRect/>
                      </a:stretch>
                    </a:blipFill>
                  </a:tcPr>
                </a:tc>
              </a:tr>
              <a:tr h="635756">
                <a:tc>
                  <a:txBody>
                    <a:bodyPr/>
                    <a:lstStyle/>
                    <a:p>
                      <a:r>
                        <a:rPr lang="en-US" sz="1000" kern="1200" baseline="0" dirty="0" smtClean="0">
                          <a:solidFill>
                            <a:schemeClr val="dk1"/>
                          </a:solidFill>
                          <a:latin typeface="Arial"/>
                          <a:ea typeface="+mn-ea"/>
                          <a:cs typeface="Arial"/>
                        </a:rPr>
                        <a:t>1. Draw points, lines, line segments, rays, angles (right, acute, obtuse), and perpendicular and parallel lines. Identify these in two-dimensional figures.</a:t>
                      </a:r>
                      <a:endParaRPr lang="en-US" sz="1000" dirty="0">
                        <a:latin typeface="Arial"/>
                        <a:cs typeface="Arial"/>
                      </a:endParaRPr>
                    </a:p>
                  </a:txBody>
                  <a:tcPr>
                    <a:blipFill rotWithShape="1">
                      <a:blip r:embed="rId3"/>
                      <a:stretch>
                        <a:fillRect/>
                      </a:stretch>
                    </a:blipFill>
                  </a:tcPr>
                </a:tc>
                <a:tc>
                  <a:txBody>
                    <a:bodyPr/>
                    <a:lstStyle/>
                    <a:p>
                      <a:endParaRPr lang="en-US"/>
                    </a:p>
                  </a:txBody>
                  <a:tcPr>
                    <a:blipFill rotWithShape="1">
                      <a:blip r:embed="rId3"/>
                      <a:stretch>
                        <a:fillRect/>
                      </a:stretch>
                    </a:blipFill>
                  </a:tcPr>
                </a:tc>
              </a:tr>
              <a:tr h="635756">
                <a:tc>
                  <a:txBody>
                    <a:bodyPr/>
                    <a:lstStyle/>
                    <a:p>
                      <a:endParaRPr lang="en-US"/>
                    </a:p>
                  </a:txBody>
                  <a:tcPr>
                    <a:blipFill rotWithShape="1">
                      <a:blip r:embed="rId3"/>
                      <a:stretch>
                        <a:fillRect/>
                      </a:stretch>
                    </a:blipFill>
                  </a:tcPr>
                </a:tc>
                <a:tc>
                  <a:txBody>
                    <a:bodyPr/>
                    <a:lstStyle/>
                    <a:p>
                      <a:endParaRPr lang="en-US"/>
                    </a:p>
                  </a:txBody>
                  <a:tcPr>
                    <a:blipFill rotWithShape="1">
                      <a:blip r:embed="rId3"/>
                      <a:stretch>
                        <a:fillRect/>
                      </a:stretch>
                    </a:blipFill>
                  </a:tcPr>
                </a:tc>
              </a:tr>
              <a:tr h="635756">
                <a:tc>
                  <a:txBody>
                    <a:bodyPr/>
                    <a:lstStyle/>
                    <a:p>
                      <a:endParaRPr lang="en-US"/>
                    </a:p>
                  </a:txBody>
                  <a:tcPr>
                    <a:blipFill rotWithShape="1">
                      <a:blip r:embed="rId3"/>
                      <a:stretch>
                        <a:fillRect/>
                      </a:stretch>
                    </a:blipFill>
                  </a:tcPr>
                </a:tc>
                <a:tc>
                  <a:txBody>
                    <a:bodyPr/>
                    <a:lstStyle/>
                    <a:p>
                      <a:endParaRPr lang="en-US" dirty="0"/>
                    </a:p>
                  </a:txBody>
                  <a:tcPr>
                    <a:blipFill rotWithShape="1">
                      <a:blip r:embed="rId3"/>
                      <a:stretch>
                        <a:fillRect/>
                      </a:stretch>
                    </a:blipFill>
                  </a:tcPr>
                </a:tc>
              </a:tr>
              <a:tr h="635756">
                <a:tc>
                  <a:txBody>
                    <a:bodyPr/>
                    <a:lstStyle/>
                    <a:p>
                      <a:endParaRPr lang="en-US" dirty="0"/>
                    </a:p>
                  </a:txBody>
                  <a:tcPr>
                    <a:blipFill rotWithShape="1">
                      <a:blip r:embed="rId3"/>
                      <a:stretch>
                        <a:fillRect/>
                      </a:stretch>
                    </a:blipFill>
                  </a:tcPr>
                </a:tc>
                <a:tc>
                  <a:txBody>
                    <a:bodyPr/>
                    <a:lstStyle/>
                    <a:p>
                      <a:endParaRPr lang="en-US" sz="1000" dirty="0"/>
                    </a:p>
                  </a:txBody>
                  <a:tcPr>
                    <a:blipFill rotWithShape="1">
                      <a:blip r:embed="rId3"/>
                      <a:stretch>
                        <a:fillRect/>
                      </a:stretch>
                    </a:blip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57200" y="387350"/>
            <a:ext cx="7778703" cy="6083300"/>
          </a:xfrm>
          <a:prstGeom prst="rect">
            <a:avLst/>
          </a:prstGeom>
          <a:noFill/>
        </p:spPr>
        <p:txBody>
          <a:bodyPr wrap="square" rtlCol="0">
            <a:spAutoFit/>
          </a:bodyPr>
          <a:lstStyle/>
          <a:p>
            <a:endParaRPr lang="en-US" dirty="0"/>
          </a:p>
        </p:txBody>
      </p:sp>
      <p:sp>
        <p:nvSpPr>
          <p:cNvPr id="9" name="Title 8"/>
          <p:cNvSpPr>
            <a:spLocks noGrp="1"/>
          </p:cNvSpPr>
          <p:nvPr>
            <p:ph type="title"/>
          </p:nvPr>
        </p:nvSpPr>
        <p:spPr/>
        <p:txBody>
          <a:bodyPr/>
          <a:lstStyle/>
          <a:p>
            <a:pPr algn="l"/>
            <a:r>
              <a:rPr lang="en-US" sz="2400" b="1" dirty="0" smtClean="0">
                <a:latin typeface="Arial"/>
                <a:cs typeface="Arial"/>
              </a:rPr>
              <a:t>Selected Mathematics and Music Related Project:</a:t>
            </a:r>
            <a:endParaRPr lang="en-US" sz="2400" dirty="0">
              <a:latin typeface="Arial"/>
              <a:cs typeface="Arial"/>
            </a:endParaRPr>
          </a:p>
        </p:txBody>
      </p:sp>
      <p:sp>
        <p:nvSpPr>
          <p:cNvPr id="10" name="Content Placeholder 9"/>
          <p:cNvSpPr>
            <a:spLocks noGrp="1"/>
          </p:cNvSpPr>
          <p:nvPr>
            <p:ph sz="half" idx="1"/>
          </p:nvPr>
        </p:nvSpPr>
        <p:spPr/>
        <p:txBody>
          <a:bodyPr/>
          <a:lstStyle/>
          <a:p>
            <a:pPr>
              <a:buFont typeface="Wingdings" charset="2"/>
              <a:buChar char="Ø"/>
            </a:pPr>
            <a:r>
              <a:rPr lang="en-US" sz="1800" b="1" i="1" dirty="0" smtClean="0">
                <a:latin typeface="Arial"/>
                <a:cs typeface="Arial"/>
              </a:rPr>
              <a:t>Rhythm Ruler and Rhythm Fractions </a:t>
            </a:r>
            <a:r>
              <a:rPr lang="en-US" sz="1800" b="1" dirty="0" smtClean="0">
                <a:latin typeface="Arial"/>
                <a:cs typeface="Arial"/>
              </a:rPr>
              <a:t>Workstation Project</a:t>
            </a:r>
          </a:p>
          <a:p>
            <a:pPr marL="0">
              <a:spcBef>
                <a:spcPts val="0"/>
              </a:spcBef>
              <a:spcAft>
                <a:spcPts val="0"/>
              </a:spcAft>
              <a:buNone/>
            </a:pPr>
            <a:r>
              <a:rPr lang="en-US" sz="1200" u="sng" dirty="0" smtClean="0">
                <a:hlinkClick r:id="rId2"/>
              </a:rPr>
              <a:t>http://musingswiki.wikispaces.com/Technology+Driven+Music</a:t>
            </a:r>
          </a:p>
          <a:p>
            <a:pPr marL="0">
              <a:spcBef>
                <a:spcPts val="0"/>
              </a:spcBef>
              <a:spcAft>
                <a:spcPts val="0"/>
              </a:spcAft>
              <a:buNone/>
            </a:pPr>
            <a:r>
              <a:rPr lang="en-US" sz="1200" u="sng" dirty="0" smtClean="0">
                <a:hlinkClick r:id="rId2"/>
              </a:rPr>
              <a:t>+Projects+to+Support+Language+Arts+and+Math+in+the</a:t>
            </a:r>
          </a:p>
          <a:p>
            <a:pPr marL="0">
              <a:spcBef>
                <a:spcPts val="0"/>
              </a:spcBef>
              <a:spcAft>
                <a:spcPts val="0"/>
              </a:spcAft>
              <a:buNone/>
            </a:pPr>
            <a:r>
              <a:rPr lang="en-US" sz="1200" u="sng" dirty="0" smtClean="0">
                <a:hlinkClick r:id="rId2"/>
              </a:rPr>
              <a:t>+Common+Core</a:t>
            </a:r>
            <a:r>
              <a:rPr lang="en-US" sz="1200" dirty="0" smtClean="0"/>
              <a:t> </a:t>
            </a:r>
            <a:endParaRPr lang="en-US" sz="1200" b="1" dirty="0" smtClean="0">
              <a:latin typeface="Arial"/>
              <a:cs typeface="Arial"/>
            </a:endParaRPr>
          </a:p>
          <a:p>
            <a:pPr>
              <a:buNone/>
            </a:pPr>
            <a:r>
              <a:rPr lang="en-US" sz="1200" b="1" i="1" dirty="0" smtClean="0">
                <a:latin typeface="Arial"/>
                <a:cs typeface="Arial"/>
              </a:rPr>
              <a:t>	</a:t>
            </a:r>
          </a:p>
          <a:p>
            <a:pPr>
              <a:buNone/>
            </a:pPr>
            <a:endParaRPr lang="en-US" sz="1200" b="1" dirty="0">
              <a:latin typeface="Arial"/>
              <a:cs typeface="Arial"/>
            </a:endParaRPr>
          </a:p>
        </p:txBody>
      </p:sp>
      <p:pic>
        <p:nvPicPr>
          <p:cNvPr id="16" name="Content Placeholder 15" descr="Screen Shot 2014-01-23 at 6.49.48 AM.png"/>
          <p:cNvPicPr>
            <a:picLocks noGrp="1" noChangeAspect="1"/>
          </p:cNvPicPr>
          <p:nvPr>
            <p:ph sz="half" idx="2"/>
          </p:nvPr>
        </p:nvPicPr>
        <p:blipFill>
          <a:blip r:embed="rId3">
            <a:clrChange>
              <a:clrFrom>
                <a:srgbClr val="FFFFFF"/>
              </a:clrFrom>
              <a:clrTo>
                <a:srgbClr val="FFFFFF">
                  <a:alpha val="0"/>
                </a:srgbClr>
              </a:clrTo>
            </a:clrChange>
          </a:blip>
          <a:srcRect t="-235" b="-235"/>
          <a:stretch>
            <a:fillRect/>
          </a:stretch>
        </p:blipFill>
        <p:spPr>
          <a:xfrm>
            <a:off x="4197303" y="1600200"/>
            <a:ext cx="4038600" cy="4525963"/>
          </a:xfrm>
        </p:spPr>
      </p:pic>
      <p:pic>
        <p:nvPicPr>
          <p:cNvPr id="17" name="Picture 16" descr="IMG_1119.JPG"/>
          <p:cNvPicPr>
            <a:picLocks noChangeAspect="1"/>
          </p:cNvPicPr>
          <p:nvPr/>
        </p:nvPicPr>
        <p:blipFill>
          <a:blip r:embed="rId4"/>
          <a:stretch>
            <a:fillRect/>
          </a:stretch>
        </p:blipFill>
        <p:spPr>
          <a:xfrm>
            <a:off x="665071" y="3105151"/>
            <a:ext cx="3261174" cy="2444749"/>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i="1" dirty="0" smtClean="0">
                <a:latin typeface="Arial"/>
                <a:cs typeface="Arial"/>
              </a:rPr>
              <a:t>Math and Music </a:t>
            </a:r>
            <a:r>
              <a:rPr lang="en-US" sz="2400" b="1" dirty="0" smtClean="0">
                <a:latin typeface="Arial"/>
                <a:cs typeface="Arial"/>
              </a:rPr>
              <a:t>Resources with </a:t>
            </a:r>
            <a:r>
              <a:rPr lang="en-US" sz="2400" b="1" dirty="0" err="1" smtClean="0">
                <a:latin typeface="Arial"/>
                <a:cs typeface="Arial"/>
              </a:rPr>
              <a:t>iPads</a:t>
            </a:r>
            <a:r>
              <a:rPr lang="en-US" sz="2400" b="1" dirty="0" smtClean="0">
                <a:latin typeface="Arial"/>
                <a:cs typeface="Arial"/>
              </a:rPr>
              <a:t> and in the Music Technology Lab:</a:t>
            </a:r>
            <a:r>
              <a:rPr lang="en-US" sz="2400" dirty="0" smtClean="0"/>
              <a:t/>
            </a:r>
            <a:br>
              <a:rPr lang="en-US" sz="2400" dirty="0" smtClean="0"/>
            </a:br>
            <a:endParaRPr lang="en-US" sz="2400" dirty="0">
              <a:latin typeface="Arial"/>
              <a:cs typeface="Arial"/>
            </a:endParaRPr>
          </a:p>
        </p:txBody>
      </p:sp>
      <p:sp>
        <p:nvSpPr>
          <p:cNvPr id="3" name="Content Placeholder 2"/>
          <p:cNvSpPr>
            <a:spLocks noGrp="1"/>
          </p:cNvSpPr>
          <p:nvPr>
            <p:ph sz="half" idx="1"/>
          </p:nvPr>
        </p:nvSpPr>
        <p:spPr>
          <a:xfrm>
            <a:off x="457200" y="1600200"/>
            <a:ext cx="4038600" cy="5257800"/>
          </a:xfrm>
        </p:spPr>
        <p:txBody>
          <a:bodyPr/>
          <a:lstStyle/>
          <a:p>
            <a:pPr>
              <a:buFont typeface="Wingdings" charset="2"/>
              <a:buChar char="Ø"/>
            </a:pPr>
            <a:r>
              <a:rPr lang="en-US" sz="1400" b="1" i="1" dirty="0" smtClean="0">
                <a:latin typeface="Arial"/>
                <a:cs typeface="Arial"/>
              </a:rPr>
              <a:t>       Rhythm Ruler And Rhythm Fractions Workstation </a:t>
            </a:r>
            <a:r>
              <a:rPr lang="en-US" sz="1400" b="1" dirty="0" smtClean="0">
                <a:latin typeface="Arial"/>
                <a:cs typeface="Arial"/>
              </a:rPr>
              <a:t>Resources:</a:t>
            </a:r>
          </a:p>
          <a:p>
            <a:pPr>
              <a:buNone/>
            </a:pPr>
            <a:endParaRPr lang="en-US" sz="1200" i="1" dirty="0" smtClean="0">
              <a:latin typeface="Arial"/>
              <a:cs typeface="Arial"/>
            </a:endParaRPr>
          </a:p>
          <a:p>
            <a:pPr>
              <a:buNone/>
            </a:pPr>
            <a:r>
              <a:rPr lang="en-US" sz="1200" i="1" dirty="0" smtClean="0">
                <a:latin typeface="Arial"/>
                <a:cs typeface="Arial"/>
              </a:rPr>
              <a:t>Beyond The Notes</a:t>
            </a:r>
            <a:r>
              <a:rPr lang="en-US" sz="1200" dirty="0" smtClean="0">
                <a:latin typeface="Arial"/>
                <a:cs typeface="Arial"/>
              </a:rPr>
              <a:t>: </a:t>
            </a:r>
          </a:p>
          <a:p>
            <a:pPr>
              <a:buNone/>
            </a:pPr>
            <a:r>
              <a:rPr lang="en-US" sz="1200" u="sng" dirty="0" smtClean="0">
                <a:latin typeface="Arial"/>
                <a:cs typeface="Arial"/>
                <a:hlinkClick r:id="rId2"/>
              </a:rPr>
              <a:t>http://www.beyondthenotes.net/index.php</a:t>
            </a:r>
            <a:endParaRPr lang="en-US" sz="1200" dirty="0" smtClean="0">
              <a:latin typeface="Arial"/>
              <a:cs typeface="Arial"/>
            </a:endParaRPr>
          </a:p>
          <a:p>
            <a:pPr>
              <a:buNone/>
            </a:pPr>
            <a:r>
              <a:rPr lang="en-US" sz="1200" dirty="0" smtClean="0">
                <a:latin typeface="Arial"/>
                <a:cs typeface="Arial"/>
              </a:rPr>
              <a:t>Phil </a:t>
            </a:r>
            <a:r>
              <a:rPr lang="en-US" sz="1200" dirty="0" err="1" smtClean="0">
                <a:latin typeface="Arial"/>
                <a:cs typeface="Arial"/>
              </a:rPr>
              <a:t>Tulga</a:t>
            </a:r>
            <a:r>
              <a:rPr lang="en-US" sz="1200" i="1" dirty="0" smtClean="0">
                <a:latin typeface="Arial"/>
                <a:cs typeface="Arial"/>
              </a:rPr>
              <a:t> Fraction Pies Game</a:t>
            </a:r>
            <a:r>
              <a:rPr lang="en-US" sz="1200" dirty="0" smtClean="0">
                <a:latin typeface="Arial"/>
                <a:cs typeface="Arial"/>
              </a:rPr>
              <a:t>: </a:t>
            </a:r>
          </a:p>
          <a:p>
            <a:pPr>
              <a:buNone/>
            </a:pPr>
            <a:r>
              <a:rPr lang="en-US" sz="1200" u="sng" dirty="0" smtClean="0">
                <a:latin typeface="Arial"/>
                <a:cs typeface="Arial"/>
                <a:hlinkClick r:id="rId3"/>
              </a:rPr>
              <a:t>http://www.philtulga.com/pie.html</a:t>
            </a:r>
            <a:endParaRPr lang="en-US" sz="1200" dirty="0" smtClean="0">
              <a:latin typeface="Arial"/>
              <a:cs typeface="Arial"/>
            </a:endParaRPr>
          </a:p>
          <a:p>
            <a:pPr>
              <a:buNone/>
            </a:pPr>
            <a:r>
              <a:rPr lang="en-US" sz="1200" dirty="0" smtClean="0">
                <a:latin typeface="Arial"/>
                <a:cs typeface="Arial"/>
              </a:rPr>
              <a:t>Phil </a:t>
            </a:r>
            <a:r>
              <a:rPr lang="en-US" sz="1200" dirty="0" err="1" smtClean="0">
                <a:latin typeface="Arial"/>
                <a:cs typeface="Arial"/>
              </a:rPr>
              <a:t>Tulga</a:t>
            </a:r>
            <a:r>
              <a:rPr lang="en-US" sz="1200" dirty="0" smtClean="0">
                <a:latin typeface="Arial"/>
                <a:cs typeface="Arial"/>
              </a:rPr>
              <a:t> </a:t>
            </a:r>
            <a:r>
              <a:rPr lang="en-US" sz="1200" i="1" dirty="0" smtClean="0">
                <a:latin typeface="Arial"/>
                <a:cs typeface="Arial"/>
              </a:rPr>
              <a:t>Counting Music Game</a:t>
            </a:r>
            <a:r>
              <a:rPr lang="en-US" sz="1200" dirty="0" smtClean="0">
                <a:latin typeface="Arial"/>
                <a:cs typeface="Arial"/>
              </a:rPr>
              <a:t>: </a:t>
            </a:r>
          </a:p>
          <a:p>
            <a:pPr>
              <a:buNone/>
            </a:pPr>
            <a:r>
              <a:rPr lang="en-US" sz="1200" u="sng" dirty="0" smtClean="0">
                <a:latin typeface="Arial"/>
                <a:cs typeface="Arial"/>
                <a:hlinkClick r:id="rId4"/>
              </a:rPr>
              <a:t>http://www.philtulga.com/counter.html</a:t>
            </a:r>
            <a:endParaRPr lang="en-US" sz="1200" u="sng" dirty="0" smtClean="0">
              <a:latin typeface="Arial"/>
              <a:cs typeface="Arial"/>
            </a:endParaRPr>
          </a:p>
          <a:p>
            <a:pPr>
              <a:buNone/>
            </a:pPr>
            <a:r>
              <a:rPr lang="en-US" sz="1200" i="1" dirty="0" smtClean="0">
                <a:latin typeface="Arial"/>
                <a:cs typeface="Arial"/>
              </a:rPr>
              <a:t>Rhythm Expert</a:t>
            </a:r>
            <a:r>
              <a:rPr lang="en-US" sz="1200" dirty="0" smtClean="0">
                <a:latin typeface="Arial"/>
                <a:cs typeface="Arial"/>
              </a:rPr>
              <a:t>: </a:t>
            </a:r>
            <a:r>
              <a:rPr lang="en-US" sz="1200" u="sng" dirty="0" smtClean="0">
                <a:latin typeface="Arial"/>
                <a:cs typeface="Arial"/>
                <a:hlinkClick r:id="rId5"/>
              </a:rPr>
              <a:t>https://itunes.apple.com/us/app/rhythm-</a:t>
            </a:r>
            <a:endParaRPr lang="en-US" sz="1200" u="sng" dirty="0" smtClean="0">
              <a:latin typeface="Arial"/>
              <a:cs typeface="Arial"/>
            </a:endParaRPr>
          </a:p>
          <a:p>
            <a:pPr>
              <a:buNone/>
            </a:pPr>
            <a:r>
              <a:rPr lang="en-US" sz="1200" u="sng" dirty="0" smtClean="0">
                <a:latin typeface="Arial"/>
                <a:cs typeface="Arial"/>
              </a:rPr>
              <a:t>%20expert/id650789343?mt=8</a:t>
            </a:r>
          </a:p>
          <a:p>
            <a:pPr>
              <a:buNone/>
            </a:pPr>
            <a:r>
              <a:rPr lang="en-US" sz="1200" i="1" dirty="0" err="1" smtClean="0">
                <a:latin typeface="Arial"/>
                <a:cs typeface="Arial"/>
              </a:rPr>
              <a:t>QAstroNotes</a:t>
            </a:r>
            <a:r>
              <a:rPr lang="en-US" sz="1200" dirty="0" smtClean="0">
                <a:latin typeface="Arial"/>
                <a:cs typeface="Arial"/>
              </a:rPr>
              <a:t> and </a:t>
            </a:r>
            <a:r>
              <a:rPr lang="en-US" sz="1200" i="1" dirty="0" err="1" smtClean="0">
                <a:latin typeface="Arial"/>
                <a:cs typeface="Arial"/>
              </a:rPr>
              <a:t>QMeasureUp</a:t>
            </a:r>
            <a:r>
              <a:rPr lang="en-US" sz="1200" dirty="0" smtClean="0">
                <a:latin typeface="Arial"/>
                <a:cs typeface="Arial"/>
              </a:rPr>
              <a:t> Arcade Games at </a:t>
            </a:r>
          </a:p>
          <a:p>
            <a:pPr>
              <a:buNone/>
            </a:pPr>
            <a:r>
              <a:rPr lang="en-US" sz="1200" i="1" dirty="0" smtClean="0">
                <a:latin typeface="Arial"/>
                <a:cs typeface="Arial"/>
              </a:rPr>
              <a:t>Quaver Music</a:t>
            </a:r>
            <a:r>
              <a:rPr lang="en-US" sz="1200" dirty="0" smtClean="0">
                <a:latin typeface="Arial"/>
                <a:cs typeface="Arial"/>
              </a:rPr>
              <a:t>: </a:t>
            </a:r>
            <a:r>
              <a:rPr lang="en-US" sz="1200" u="sng" dirty="0" smtClean="0">
                <a:latin typeface="Arial"/>
                <a:cs typeface="Arial"/>
                <a:hlinkClick r:id="rId6"/>
              </a:rPr>
              <a:t>http://www.quavermusic.com/Default.aspx</a:t>
            </a:r>
            <a:endParaRPr lang="en-US" sz="1200" dirty="0" smtClean="0">
              <a:latin typeface="Arial"/>
              <a:cs typeface="Arial"/>
            </a:endParaRPr>
          </a:p>
          <a:p>
            <a:pPr>
              <a:buNone/>
            </a:pPr>
            <a:endParaRPr lang="en-US" sz="1200" dirty="0" smtClean="0">
              <a:latin typeface="Arial"/>
              <a:cs typeface="Arial"/>
            </a:endParaRPr>
          </a:p>
          <a:p>
            <a:pPr>
              <a:buNone/>
            </a:pPr>
            <a:endParaRPr lang="en-US" sz="1200" dirty="0">
              <a:latin typeface="Arial"/>
              <a:cs typeface="Arial"/>
            </a:endParaRPr>
          </a:p>
        </p:txBody>
      </p:sp>
      <p:sp>
        <p:nvSpPr>
          <p:cNvPr id="4" name="Content Placeholder 3"/>
          <p:cNvSpPr>
            <a:spLocks noGrp="1"/>
          </p:cNvSpPr>
          <p:nvPr>
            <p:ph sz="half" idx="2"/>
          </p:nvPr>
        </p:nvSpPr>
        <p:spPr>
          <a:xfrm>
            <a:off x="4648200" y="2332037"/>
            <a:ext cx="4038600" cy="4525963"/>
          </a:xfrm>
        </p:spPr>
        <p:txBody>
          <a:bodyPr/>
          <a:lstStyle/>
          <a:p>
            <a:pPr>
              <a:buNone/>
            </a:pPr>
            <a:r>
              <a:rPr lang="en-US" sz="1200" i="1" dirty="0" smtClean="0">
                <a:latin typeface="Arial"/>
                <a:cs typeface="Arial"/>
              </a:rPr>
              <a:t>Simple Duple Meter</a:t>
            </a:r>
            <a:r>
              <a:rPr lang="en-US" sz="1200" dirty="0" smtClean="0">
                <a:latin typeface="Arial"/>
                <a:cs typeface="Arial"/>
              </a:rPr>
              <a:t>: </a:t>
            </a:r>
          </a:p>
          <a:p>
            <a:pPr>
              <a:buNone/>
            </a:pPr>
            <a:r>
              <a:rPr lang="en-US" sz="1200" u="sng" dirty="0" smtClean="0">
                <a:latin typeface="Arial"/>
                <a:cs typeface="Arial"/>
                <a:hlinkClick r:id="rId7"/>
              </a:rPr>
              <a:t>http://en.wikipedia.org/wiki/Duple_and_quadruple_meter</a:t>
            </a:r>
            <a:endParaRPr lang="en-US" sz="1200" dirty="0" smtClean="0">
              <a:latin typeface="Arial"/>
              <a:cs typeface="Arial"/>
            </a:endParaRPr>
          </a:p>
          <a:p>
            <a:pPr>
              <a:buNone/>
            </a:pPr>
            <a:r>
              <a:rPr lang="en-US" sz="1200" i="1" dirty="0" smtClean="0">
                <a:latin typeface="Arial"/>
                <a:cs typeface="Arial"/>
              </a:rPr>
              <a:t>Tie</a:t>
            </a:r>
            <a:r>
              <a:rPr lang="en-US" sz="1200" dirty="0" smtClean="0">
                <a:latin typeface="Arial"/>
                <a:cs typeface="Arial"/>
              </a:rPr>
              <a:t>: </a:t>
            </a:r>
            <a:r>
              <a:rPr lang="en-US" sz="1200" u="sng" dirty="0" smtClean="0">
                <a:latin typeface="Arial"/>
                <a:cs typeface="Arial"/>
                <a:hlinkClick r:id="rId8"/>
              </a:rPr>
              <a:t>http://en.wikipedia.org/wiki/Tie_%28music%29</a:t>
            </a:r>
            <a:endParaRPr lang="en-US" sz="1200" dirty="0" smtClean="0">
              <a:latin typeface="Arial"/>
              <a:cs typeface="Arial"/>
            </a:endParaRPr>
          </a:p>
          <a:p>
            <a:pPr>
              <a:buNone/>
            </a:pPr>
            <a:r>
              <a:rPr lang="en-US" sz="1200" i="1" dirty="0" smtClean="0">
                <a:latin typeface="Arial"/>
                <a:cs typeface="Arial"/>
              </a:rPr>
              <a:t>Triplets</a:t>
            </a:r>
            <a:r>
              <a:rPr lang="en-US" sz="1200" dirty="0" smtClean="0">
                <a:latin typeface="Arial"/>
                <a:cs typeface="Arial"/>
              </a:rPr>
              <a:t>: </a:t>
            </a:r>
            <a:r>
              <a:rPr lang="en-US" sz="1200" u="sng" dirty="0" smtClean="0">
                <a:latin typeface="Arial"/>
                <a:cs typeface="Arial"/>
                <a:hlinkClick r:id="rId9"/>
              </a:rPr>
              <a:t>http://en.wikipedia.org/wiki/Tuplet#Triplets</a:t>
            </a:r>
            <a:endParaRPr lang="en-US" sz="1200" dirty="0" smtClean="0">
              <a:latin typeface="Arial"/>
              <a:cs typeface="Arial"/>
            </a:endParaRPr>
          </a:p>
          <a:p>
            <a:pPr>
              <a:buNone/>
            </a:pPr>
            <a:r>
              <a:rPr lang="en-US" sz="1200" i="1" dirty="0" smtClean="0">
                <a:latin typeface="Arial"/>
                <a:cs typeface="Arial"/>
              </a:rPr>
              <a:t>Lego Rhythms</a:t>
            </a:r>
            <a:r>
              <a:rPr lang="en-US" sz="1200" dirty="0" smtClean="0">
                <a:latin typeface="Arial"/>
                <a:cs typeface="Arial"/>
              </a:rPr>
              <a:t>:</a:t>
            </a:r>
          </a:p>
          <a:p>
            <a:pPr>
              <a:buNone/>
            </a:pPr>
            <a:r>
              <a:rPr lang="en-US" sz="1200" u="sng" dirty="0" smtClean="0">
                <a:latin typeface="Arial"/>
                <a:cs typeface="Arial"/>
                <a:hlinkClick r:id="rId10"/>
              </a:rPr>
              <a:t>http://elementarymusicresources.blogspot.ca/2013/05/</a:t>
            </a:r>
          </a:p>
          <a:p>
            <a:pPr>
              <a:buNone/>
            </a:pPr>
            <a:r>
              <a:rPr lang="en-US" sz="1200" u="sng" dirty="0" smtClean="0">
                <a:latin typeface="Arial"/>
                <a:cs typeface="Arial"/>
                <a:hlinkClick r:id="rId10"/>
              </a:rPr>
              <a:t>centers-lego-music.html</a:t>
            </a:r>
            <a:endParaRPr lang="en-US" sz="1200" dirty="0" smtClean="0">
              <a:latin typeface="Arial"/>
              <a:cs typeface="Arial"/>
            </a:endParaRPr>
          </a:p>
          <a:p>
            <a:pPr>
              <a:buNone/>
            </a:pPr>
            <a:r>
              <a:rPr lang="en-US" sz="1200" i="1" dirty="0" smtClean="0">
                <a:latin typeface="Arial"/>
                <a:cs typeface="Arial"/>
              </a:rPr>
              <a:t>Beat Blocks</a:t>
            </a:r>
            <a:r>
              <a:rPr lang="en-US" sz="1200" dirty="0" smtClean="0">
                <a:latin typeface="Arial"/>
                <a:cs typeface="Arial"/>
              </a:rPr>
              <a:t>: </a:t>
            </a:r>
            <a:r>
              <a:rPr lang="en-US" sz="1200" u="sng" dirty="0" smtClean="0">
                <a:latin typeface="Arial"/>
                <a:cs typeface="Arial"/>
                <a:hlinkClick r:id="rId11"/>
              </a:rPr>
              <a:t>http://www.etsy.com/shop/beatblocks</a:t>
            </a:r>
            <a:endParaRPr lang="en-US" sz="1200" u="sng" dirty="0" smtClean="0">
              <a:latin typeface="Arial"/>
              <a:cs typeface="Arial"/>
            </a:endParaRPr>
          </a:p>
          <a:p>
            <a:pPr>
              <a:buNone/>
            </a:pPr>
            <a:r>
              <a:rPr lang="en-US" sz="1200" i="1" dirty="0" smtClean="0">
                <a:latin typeface="Arial"/>
                <a:cs typeface="Arial"/>
              </a:rPr>
              <a:t>Music Tech Teacher</a:t>
            </a:r>
            <a:r>
              <a:rPr lang="en-US" sz="1200" dirty="0" smtClean="0">
                <a:latin typeface="Arial"/>
                <a:cs typeface="Arial"/>
              </a:rPr>
              <a:t>: </a:t>
            </a:r>
            <a:r>
              <a:rPr lang="en-US" sz="1200" dirty="0" smtClean="0">
                <a:latin typeface="Arial"/>
                <a:cs typeface="Arial"/>
                <a:hlinkClick r:id="rId12"/>
              </a:rPr>
              <a:t>http://www.musictechteacher.com</a:t>
            </a:r>
            <a:endParaRPr lang="en-US" sz="1200" dirty="0" smtClean="0">
              <a:latin typeface="Arial"/>
              <a:cs typeface="Arial"/>
            </a:endParaRPr>
          </a:p>
          <a:p>
            <a:pPr>
              <a:buNone/>
            </a:pPr>
            <a:r>
              <a:rPr lang="en-US" sz="1200" u="sng" dirty="0" smtClean="0">
                <a:latin typeface="Arial"/>
                <a:cs typeface="Arial"/>
                <a:hlinkClick r:id="rId13"/>
              </a:rPr>
              <a:t>http://www.musictechteacher.com/music_quizzes/</a:t>
            </a:r>
          </a:p>
          <a:p>
            <a:pPr>
              <a:buNone/>
            </a:pPr>
            <a:r>
              <a:rPr lang="en-US" sz="1200" u="sng" dirty="0" smtClean="0">
                <a:latin typeface="Arial"/>
                <a:cs typeface="Arial"/>
                <a:hlinkClick r:id="rId13"/>
              </a:rPr>
              <a:t>music_quizzes.htm</a:t>
            </a:r>
            <a:endParaRPr lang="en-US" sz="1200" dirty="0" smtClean="0">
              <a:latin typeface="Arial"/>
              <a:cs typeface="Arial"/>
            </a:endParaRPr>
          </a:p>
          <a:p>
            <a:pPr>
              <a:buNone/>
            </a:pPr>
            <a:endParaRPr lang="en-US" sz="1200" dirty="0">
              <a:latin typeface="Arial"/>
              <a:cs typeface="Arial"/>
            </a:endParaRPr>
          </a:p>
        </p:txBody>
      </p:sp>
      <p:pic>
        <p:nvPicPr>
          <p:cNvPr id="6" name="P 9" descr="Screen Shot 2014-01-23 at 6.49.48 AM.png"/>
          <p:cNvPicPr/>
          <p:nvPr/>
        </p:nvPicPr>
        <p:blipFill>
          <a:blip r:embed="rId14">
            <a:clrChange>
              <a:clrFrom>
                <a:srgbClr val="FFFFFF"/>
              </a:clrFrom>
              <a:clrTo>
                <a:srgbClr val="FFFFFF">
                  <a:alpha val="0"/>
                </a:srgbClr>
              </a:clrTo>
            </a:clrChange>
          </a:blip>
          <a:srcRect t="-235" b="-235"/>
          <a:stretch>
            <a:fillRect/>
          </a:stretch>
        </p:blipFill>
        <p:spPr bwMode="auto">
          <a:xfrm>
            <a:off x="774700" y="1417638"/>
            <a:ext cx="431800" cy="45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Session Sources:</a:t>
            </a:r>
            <a:endParaRPr lang="en-US" sz="2400" b="1" dirty="0">
              <a:latin typeface="Arial"/>
              <a:cs typeface="Arial"/>
            </a:endParaRPr>
          </a:p>
        </p:txBody>
      </p:sp>
      <p:sp>
        <p:nvSpPr>
          <p:cNvPr id="3" name="Content Placeholder 2"/>
          <p:cNvSpPr>
            <a:spLocks noGrp="1"/>
          </p:cNvSpPr>
          <p:nvPr>
            <p:ph sz="half" idx="1"/>
          </p:nvPr>
        </p:nvSpPr>
        <p:spPr>
          <a:xfrm>
            <a:off x="457200" y="1600200"/>
            <a:ext cx="8229600" cy="5257800"/>
          </a:xfrm>
        </p:spPr>
        <p:txBody>
          <a:bodyPr/>
          <a:lstStyle/>
          <a:p>
            <a:pPr>
              <a:buNone/>
            </a:pPr>
            <a:r>
              <a:rPr lang="en-US" sz="1200" dirty="0" smtClean="0">
                <a:latin typeface="Arial"/>
                <a:cs typeface="Arial"/>
              </a:rPr>
              <a:t>The Common Core State Standards Initiative: </a:t>
            </a:r>
            <a:r>
              <a:rPr lang="en-US" sz="1200" u="sng" dirty="0" smtClean="0">
                <a:latin typeface="Arial"/>
                <a:cs typeface="Arial"/>
                <a:hlinkClick r:id="rId2"/>
              </a:rPr>
              <a:t>http://www.corestandards.org</a:t>
            </a:r>
            <a:endParaRPr lang="en-US" sz="1200" dirty="0" smtClean="0">
              <a:latin typeface="Arial"/>
              <a:cs typeface="Arial"/>
            </a:endParaRPr>
          </a:p>
          <a:p>
            <a:pPr>
              <a:buNone/>
            </a:pPr>
            <a:r>
              <a:rPr lang="en-US" sz="1200" dirty="0" smtClean="0">
                <a:latin typeface="Arial"/>
                <a:cs typeface="Arial"/>
              </a:rPr>
              <a:t> </a:t>
            </a:r>
          </a:p>
          <a:p>
            <a:pPr>
              <a:buNone/>
            </a:pPr>
            <a:r>
              <a:rPr lang="en-US" sz="1200" dirty="0" smtClean="0">
                <a:latin typeface="Arial"/>
                <a:cs typeface="Arial"/>
              </a:rPr>
              <a:t>The Partnership for 21</a:t>
            </a:r>
            <a:r>
              <a:rPr lang="en-US" sz="1200" baseline="30000" dirty="0" smtClean="0">
                <a:latin typeface="Arial"/>
                <a:cs typeface="Arial"/>
              </a:rPr>
              <a:t>st</a:t>
            </a:r>
            <a:r>
              <a:rPr lang="en-US" sz="1200" dirty="0" smtClean="0">
                <a:latin typeface="Arial"/>
                <a:cs typeface="Arial"/>
              </a:rPr>
              <a:t> Century Skills:</a:t>
            </a:r>
          </a:p>
          <a:p>
            <a:pPr>
              <a:buNone/>
            </a:pPr>
            <a:r>
              <a:rPr lang="en-US" sz="1200" u="sng" dirty="0" smtClean="0">
                <a:latin typeface="Arial"/>
                <a:cs typeface="Arial"/>
                <a:hlinkClick r:id="rId3"/>
              </a:rPr>
              <a:t>http://www.p21.org</a:t>
            </a:r>
            <a:endParaRPr lang="en-US" sz="1200" dirty="0" smtClean="0">
              <a:latin typeface="Arial"/>
              <a:cs typeface="Arial"/>
            </a:endParaRPr>
          </a:p>
          <a:p>
            <a:pPr>
              <a:buNone/>
            </a:pPr>
            <a:r>
              <a:rPr lang="en-US" sz="1200" dirty="0" smtClean="0">
                <a:latin typeface="Arial"/>
                <a:cs typeface="Arial"/>
              </a:rPr>
              <a:t> </a:t>
            </a:r>
          </a:p>
          <a:p>
            <a:pPr>
              <a:buNone/>
            </a:pPr>
            <a:r>
              <a:rPr lang="en-US" sz="1200" dirty="0" smtClean="0">
                <a:latin typeface="Arial"/>
                <a:cs typeface="Arial"/>
              </a:rPr>
              <a:t>The National Coalition for Core Arts Standards: </a:t>
            </a:r>
            <a:r>
              <a:rPr lang="en-US" sz="1200" u="sng" dirty="0" smtClean="0">
                <a:latin typeface="Arial"/>
                <a:cs typeface="Arial"/>
                <a:hlinkClick r:id="rId4"/>
              </a:rPr>
              <a:t>http://nccas.wikispaces.com</a:t>
            </a:r>
            <a:endParaRPr lang="en-US" sz="1200" dirty="0" smtClean="0">
              <a:latin typeface="Arial"/>
              <a:cs typeface="Arial"/>
            </a:endParaRPr>
          </a:p>
          <a:p>
            <a:pPr>
              <a:buNone/>
            </a:pPr>
            <a:r>
              <a:rPr lang="en-US" sz="1200" dirty="0" smtClean="0">
                <a:latin typeface="Arial"/>
                <a:cs typeface="Arial"/>
              </a:rPr>
              <a:t> </a:t>
            </a:r>
          </a:p>
          <a:p>
            <a:pPr>
              <a:buNone/>
            </a:pPr>
            <a:r>
              <a:rPr lang="en-US" sz="1200" i="1" dirty="0" smtClean="0">
                <a:latin typeface="Arial"/>
                <a:cs typeface="Arial"/>
              </a:rPr>
              <a:t>The Arts and the Common Core: A Review of Connections Between the Common Core State Standards and the </a:t>
            </a:r>
          </a:p>
          <a:p>
            <a:pPr>
              <a:buNone/>
            </a:pPr>
            <a:r>
              <a:rPr lang="en-US" sz="1200" i="1" dirty="0" smtClean="0">
                <a:latin typeface="Arial"/>
                <a:cs typeface="Arial"/>
              </a:rPr>
              <a:t>National Core Arts Standards Conceptual Framework</a:t>
            </a:r>
            <a:r>
              <a:rPr lang="en-US" sz="1200" dirty="0" smtClean="0">
                <a:latin typeface="Arial"/>
                <a:cs typeface="Arial"/>
              </a:rPr>
              <a:t>: </a:t>
            </a:r>
            <a:r>
              <a:rPr lang="en-US" sz="1200" u="sng" dirty="0" smtClean="0">
                <a:latin typeface="Arial"/>
                <a:cs typeface="Arial"/>
                <a:hlinkClick r:id="rId5"/>
              </a:rPr>
              <a:t>http://nccas.wikispaces.com/Conceptual+Framework</a:t>
            </a:r>
            <a:endParaRPr lang="en-US" sz="1200" dirty="0" smtClean="0">
              <a:latin typeface="Arial"/>
              <a:cs typeface="Arial"/>
            </a:endParaRPr>
          </a:p>
          <a:p>
            <a:pPr>
              <a:buNone/>
            </a:pPr>
            <a:r>
              <a:rPr lang="en-US" sz="1200" dirty="0" smtClean="0">
                <a:latin typeface="Arial"/>
                <a:cs typeface="Arial"/>
              </a:rPr>
              <a:t> </a:t>
            </a:r>
          </a:p>
          <a:p>
            <a:pPr>
              <a:buNone/>
            </a:pPr>
            <a:r>
              <a:rPr lang="en-US" sz="1200" dirty="0" smtClean="0">
                <a:latin typeface="Arial"/>
                <a:cs typeface="Arial"/>
              </a:rPr>
              <a:t>English Language Arts Academic Standards Grade 4 </a:t>
            </a:r>
          </a:p>
          <a:p>
            <a:pPr>
              <a:buNone/>
            </a:pPr>
            <a:r>
              <a:rPr lang="en-US" sz="1200" u="sng" dirty="0" smtClean="0">
                <a:latin typeface="Arial"/>
                <a:cs typeface="Arial"/>
                <a:hlinkClick r:id="rId6"/>
              </a:rPr>
              <a:t>https://learningconnection.doe.in.gov/Standards/PrintLibrary.aspx</a:t>
            </a:r>
            <a:endParaRPr lang="en-US" sz="1200" dirty="0" smtClean="0">
              <a:latin typeface="Arial"/>
              <a:cs typeface="Arial"/>
            </a:endParaRPr>
          </a:p>
          <a:p>
            <a:pPr>
              <a:buNone/>
            </a:pPr>
            <a:r>
              <a:rPr lang="en-US" sz="1200" dirty="0" smtClean="0">
                <a:latin typeface="Arial"/>
                <a:cs typeface="Arial"/>
              </a:rPr>
              <a:t> </a:t>
            </a:r>
          </a:p>
          <a:p>
            <a:pPr>
              <a:buNone/>
            </a:pPr>
            <a:r>
              <a:rPr lang="en-US" sz="1200" dirty="0" smtClean="0">
                <a:latin typeface="Arial"/>
                <a:cs typeface="Arial"/>
              </a:rPr>
              <a:t>Standards For Mathematical Practice: </a:t>
            </a:r>
          </a:p>
          <a:p>
            <a:pPr>
              <a:buNone/>
            </a:pPr>
            <a:r>
              <a:rPr lang="en-US" sz="1200" u="sng" dirty="0" smtClean="0">
                <a:latin typeface="Arial"/>
                <a:cs typeface="Arial"/>
                <a:hlinkClick r:id="rId7"/>
              </a:rPr>
              <a:t>http://nccas.wikispaces.com/Common+Core+Alignment</a:t>
            </a:r>
            <a:endParaRPr lang="en-US" sz="1200" dirty="0" smtClean="0">
              <a:latin typeface="Arial"/>
              <a:cs typeface="Arial"/>
            </a:endParaRPr>
          </a:p>
          <a:p>
            <a:pPr>
              <a:buNone/>
            </a:pPr>
            <a:r>
              <a:rPr lang="en-US" sz="1200" i="1" dirty="0" smtClean="0">
                <a:latin typeface="Arial"/>
                <a:cs typeface="Arial"/>
              </a:rPr>
              <a:t> </a:t>
            </a:r>
            <a:endParaRPr lang="en-US" sz="1200" dirty="0" smtClean="0">
              <a:latin typeface="Arial"/>
              <a:cs typeface="Arial"/>
            </a:endParaRPr>
          </a:p>
          <a:p>
            <a:pPr>
              <a:buNone/>
            </a:pPr>
            <a:r>
              <a:rPr lang="en-US" sz="1200" dirty="0" smtClean="0">
                <a:latin typeface="Arial"/>
                <a:cs typeface="Arial"/>
              </a:rPr>
              <a:t>Indiana Common Core Standards – Math:</a:t>
            </a:r>
          </a:p>
          <a:p>
            <a:pPr>
              <a:buNone/>
            </a:pPr>
            <a:r>
              <a:rPr lang="en-US" sz="1200" u="sng" dirty="0" smtClean="0">
                <a:latin typeface="Arial"/>
                <a:cs typeface="Arial"/>
                <a:hlinkClick r:id="rId6"/>
              </a:rPr>
              <a:t>https://learningconnection.doe.in.gov/Standards/PrintLibrary.aspx</a:t>
            </a:r>
            <a:endParaRPr lang="en-US" sz="1200" dirty="0" smtClean="0">
              <a:latin typeface="Arial"/>
              <a:cs typeface="Arial"/>
            </a:endParaRPr>
          </a:p>
          <a:p>
            <a:pPr>
              <a:buNone/>
            </a:pPr>
            <a:r>
              <a:rPr lang="en-US" sz="1200" dirty="0" smtClean="0">
                <a:latin typeface="Arial"/>
                <a:cs typeface="Arial"/>
              </a:rPr>
              <a:t> </a:t>
            </a:r>
          </a:p>
          <a:p>
            <a:pPr>
              <a:buNone/>
            </a:pPr>
            <a:r>
              <a:rPr lang="en-US" sz="1200" dirty="0" smtClean="0">
                <a:latin typeface="Arial"/>
                <a:cs typeface="Arial"/>
              </a:rPr>
              <a:t>2013-14 RISE Goals (Wendy Bloom)</a:t>
            </a:r>
          </a:p>
          <a:p>
            <a:pPr>
              <a:buNone/>
            </a:pPr>
            <a:r>
              <a:rPr lang="en-US" sz="1200" u="sng" dirty="0" smtClean="0">
                <a:latin typeface="Arial"/>
                <a:cs typeface="Arial"/>
                <a:hlinkClick r:id="rId8"/>
              </a:rPr>
              <a:t>http://www.riseindiana.org</a:t>
            </a:r>
            <a:endParaRPr lang="en-US" sz="1200" dirty="0" smtClean="0">
              <a:latin typeface="Arial"/>
              <a:cs typeface="Arial"/>
            </a:endParaRPr>
          </a:p>
          <a:p>
            <a:pPr>
              <a:buNone/>
            </a:pPr>
            <a:r>
              <a:rPr lang="en-US" sz="1200" dirty="0" smtClean="0">
                <a:latin typeface="Arial"/>
                <a:cs typeface="Arial"/>
              </a:rPr>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284667"/>
            <a:ext cx="8229600" cy="6208968"/>
          </a:xfrm>
        </p:spPr>
        <p:txBody>
          <a:bodyPr/>
          <a:lstStyle/>
          <a:p>
            <a:pPr marL="0">
              <a:spcBef>
                <a:spcPts val="0"/>
              </a:spcBef>
              <a:buFont typeface="Wingdings" charset="2"/>
              <a:buChar char="Ø"/>
            </a:pPr>
            <a:r>
              <a:rPr lang="en-US" sz="1800" b="1" dirty="0" smtClean="0">
                <a:latin typeface="Arial"/>
                <a:cs typeface="Arial"/>
              </a:rPr>
              <a:t>The Partnership for Assessment of Readiness for College and Careers </a:t>
            </a:r>
            <a:r>
              <a:rPr lang="en-US" sz="1800" b="1" dirty="0" smtClean="0">
                <a:solidFill>
                  <a:srgbClr val="000000"/>
                </a:solidFill>
                <a:latin typeface="Arial"/>
                <a:cs typeface="Arial"/>
              </a:rPr>
              <a:t>– </a:t>
            </a:r>
            <a:r>
              <a:rPr lang="en-US" sz="1800" b="1" dirty="0" smtClean="0">
                <a:latin typeface="Arial"/>
                <a:cs typeface="Arial"/>
              </a:rPr>
              <a:t>PARCC: </a:t>
            </a:r>
            <a:r>
              <a:rPr lang="en-US" sz="1200" u="sng" dirty="0" smtClean="0">
                <a:latin typeface="Arial"/>
                <a:cs typeface="Arial"/>
                <a:hlinkClick r:id="rId2"/>
              </a:rPr>
              <a:t>http://www.parcconline.org</a:t>
            </a:r>
            <a:endParaRPr lang="en-US" sz="1200" u="sng" dirty="0" smtClean="0">
              <a:latin typeface="Arial"/>
              <a:cs typeface="Arial"/>
            </a:endParaRPr>
          </a:p>
          <a:p>
            <a:pPr marL="0">
              <a:spcBef>
                <a:spcPts val="0"/>
              </a:spcBef>
              <a:buNone/>
            </a:pPr>
            <a:endParaRPr lang="en-US" sz="1200" u="sng" dirty="0" smtClean="0">
              <a:latin typeface="Arial"/>
              <a:cs typeface="Arial"/>
            </a:endParaRPr>
          </a:p>
          <a:p>
            <a:pPr marL="0" lvl="1">
              <a:spcBef>
                <a:spcPts val="0"/>
              </a:spcBef>
              <a:buNone/>
            </a:pPr>
            <a:endParaRPr lang="en-US" sz="1800" i="1" dirty="0" smtClean="0">
              <a:latin typeface="Arial"/>
              <a:cs typeface="Arial"/>
            </a:endParaRPr>
          </a:p>
          <a:p>
            <a:pPr marL="0" lvl="1">
              <a:spcBef>
                <a:spcPts val="0"/>
              </a:spcBef>
              <a:buNone/>
            </a:pPr>
            <a:endParaRPr lang="en-US" sz="1800" i="1" dirty="0" smtClean="0">
              <a:latin typeface="Arial"/>
              <a:cs typeface="Arial"/>
            </a:endParaRPr>
          </a:p>
          <a:p>
            <a:pPr marL="0" lvl="1">
              <a:spcBef>
                <a:spcPts val="0"/>
              </a:spcBef>
              <a:buNone/>
            </a:pPr>
            <a:endParaRPr lang="en-US" sz="1800" i="1" dirty="0" smtClean="0">
              <a:latin typeface="Arial"/>
              <a:cs typeface="Arial"/>
            </a:endParaRPr>
          </a:p>
          <a:p>
            <a:pPr marL="0" lvl="1">
              <a:spcBef>
                <a:spcPts val="0"/>
              </a:spcBef>
              <a:buNone/>
            </a:pPr>
            <a:r>
              <a:rPr lang="en-US" sz="1800" i="1" dirty="0" smtClean="0">
                <a:latin typeface="Arial"/>
                <a:cs typeface="Arial"/>
              </a:rPr>
              <a:t>. . . a shared commitment to develop an assessment system aligned to the Common Core State Standards that is anchored in college and career readiness; provides comparability across states; has the ability to assess and measure higher-order skills such as critical thinking, communications, and problem solving; and provides truly useful information for educators, parents, and students alike.</a:t>
            </a:r>
          </a:p>
          <a:p>
            <a:pPr marL="0">
              <a:spcBef>
                <a:spcPts val="0"/>
              </a:spcBef>
              <a:buNone/>
            </a:pPr>
            <a:endParaRPr lang="en-US" sz="1200" i="1" dirty="0" smtClean="0">
              <a:latin typeface="Arial"/>
              <a:cs typeface="Arial"/>
            </a:endParaRPr>
          </a:p>
          <a:p>
            <a:pPr marL="0">
              <a:spcBef>
                <a:spcPts val="0"/>
              </a:spcBef>
              <a:buNone/>
            </a:pPr>
            <a:r>
              <a:rPr lang="en-US" sz="1200" i="1" dirty="0" smtClean="0">
                <a:latin typeface="Arial"/>
                <a:cs typeface="Arial"/>
              </a:rPr>
              <a:t>From: The Partnership for Assessment of Readiness for College and Careers – PARCC:</a:t>
            </a:r>
            <a:r>
              <a:rPr lang="en-US" sz="1200" dirty="0" smtClean="0">
                <a:latin typeface="Arial"/>
                <a:cs typeface="Arial"/>
              </a:rPr>
              <a:t> </a:t>
            </a:r>
            <a:r>
              <a:rPr lang="en-US" sz="1200" u="sng" dirty="0" smtClean="0">
                <a:latin typeface="Arial"/>
                <a:cs typeface="Arial"/>
                <a:hlinkClick r:id="rId2"/>
              </a:rPr>
              <a:t>http://www.parcconline.org</a:t>
            </a:r>
            <a:endParaRPr lang="en-US" sz="1200" u="sng" dirty="0" smtClean="0">
              <a:latin typeface="Arial"/>
              <a:cs typeface="Arial"/>
            </a:endParaRPr>
          </a:p>
          <a:p>
            <a:pPr marL="400050" lvl="1">
              <a:spcBef>
                <a:spcPts val="0"/>
              </a:spcBef>
              <a:buNone/>
            </a:pPr>
            <a:endParaRPr lang="en-US" sz="1400" u="sng" dirty="0" smtClean="0">
              <a:latin typeface="Arial"/>
              <a:cs typeface="Arial"/>
            </a:endParaRPr>
          </a:p>
          <a:p>
            <a:pPr marL="0">
              <a:spcBef>
                <a:spcPts val="0"/>
              </a:spcBef>
              <a:buFont typeface="Wingdings" charset="2"/>
              <a:buChar char="Ø"/>
            </a:pPr>
            <a:r>
              <a:rPr lang="en-US" sz="1800" b="1" dirty="0" smtClean="0">
                <a:latin typeface="Arial"/>
                <a:cs typeface="Arial"/>
              </a:rPr>
              <a:t>Indiana Common Core Standards – English Language Arts:</a:t>
            </a:r>
          </a:p>
          <a:p>
            <a:pPr marL="400050" lvl="1">
              <a:spcBef>
                <a:spcPts val="0"/>
              </a:spcBef>
              <a:buNone/>
            </a:pPr>
            <a:r>
              <a:rPr lang="en-US" sz="1200" b="1" dirty="0" smtClean="0">
                <a:latin typeface="Arial"/>
                <a:cs typeface="Arial"/>
              </a:rPr>
              <a:t>      </a:t>
            </a:r>
            <a:r>
              <a:rPr lang="en-US" sz="1200" u="sng" dirty="0" smtClean="0">
                <a:latin typeface="Arial"/>
                <a:cs typeface="Arial"/>
                <a:hlinkClick r:id="rId3"/>
              </a:rPr>
              <a:t>https://learningconnection.doe.in.gov/Standards/PrintLibrary.aspx</a:t>
            </a:r>
            <a:endParaRPr lang="en-US" sz="1200" u="sng" dirty="0" smtClean="0">
              <a:latin typeface="Arial"/>
              <a:cs typeface="Arial"/>
            </a:endParaRPr>
          </a:p>
          <a:p>
            <a:pPr marL="400050" lvl="1">
              <a:spcBef>
                <a:spcPts val="0"/>
              </a:spcBef>
              <a:buNone/>
            </a:pPr>
            <a:endParaRPr lang="en-US" sz="1200" dirty="0" smtClean="0">
              <a:latin typeface="Arial"/>
              <a:cs typeface="Arial"/>
            </a:endParaRPr>
          </a:p>
          <a:p>
            <a:pPr marL="0">
              <a:spcBef>
                <a:spcPts val="0"/>
              </a:spcBef>
              <a:buFont typeface="Wingdings" charset="2"/>
              <a:buChar char="Ø"/>
            </a:pPr>
            <a:r>
              <a:rPr lang="en-US" sz="1800" b="1" dirty="0" smtClean="0">
                <a:latin typeface="Arial"/>
                <a:cs typeface="Arial"/>
              </a:rPr>
              <a:t>Indiana Common Core Standards </a:t>
            </a:r>
            <a:r>
              <a:rPr lang="en-US" sz="1800" dirty="0" smtClean="0">
                <a:latin typeface="Arial"/>
                <a:cs typeface="Arial"/>
              </a:rPr>
              <a:t>– </a:t>
            </a:r>
            <a:r>
              <a:rPr lang="en-US" sz="1800" b="1" dirty="0" smtClean="0">
                <a:latin typeface="Arial"/>
                <a:cs typeface="Arial"/>
              </a:rPr>
              <a:t>Math:</a:t>
            </a:r>
          </a:p>
          <a:p>
            <a:pPr marL="400050" lvl="1">
              <a:spcBef>
                <a:spcPts val="0"/>
              </a:spcBef>
              <a:buNone/>
            </a:pPr>
            <a:r>
              <a:rPr lang="en-US" sz="800" b="1" dirty="0" smtClean="0">
                <a:latin typeface="Arial"/>
                <a:cs typeface="Arial"/>
              </a:rPr>
              <a:t>      </a:t>
            </a:r>
            <a:r>
              <a:rPr lang="en-US" sz="1200" b="1" dirty="0" smtClean="0">
                <a:latin typeface="Arial"/>
                <a:cs typeface="Arial"/>
              </a:rPr>
              <a:t>  </a:t>
            </a:r>
            <a:r>
              <a:rPr lang="en-US" sz="1200" u="sng" dirty="0" smtClean="0">
                <a:latin typeface="Arial"/>
                <a:cs typeface="Arial"/>
                <a:hlinkClick r:id="rId3"/>
              </a:rPr>
              <a:t>https://learningconnection.doe.in.gov/Standards/PrintLibrary.aspx</a:t>
            </a:r>
            <a:endParaRPr lang="en-US" sz="1200" dirty="0" smtClean="0">
              <a:latin typeface="Arial"/>
              <a:cs typeface="Arial"/>
            </a:endParaRPr>
          </a:p>
          <a:p>
            <a:pPr marL="0">
              <a:spcBef>
                <a:spcPts val="0"/>
              </a:spcBef>
              <a:buNone/>
            </a:pPr>
            <a:endParaRPr lang="en-US" sz="1800" b="1" dirty="0" smtClean="0">
              <a:latin typeface="Arial"/>
              <a:cs typeface="Arial"/>
            </a:endParaRPr>
          </a:p>
          <a:p>
            <a:pPr marL="0">
              <a:spcBef>
                <a:spcPts val="0"/>
              </a:spcBef>
              <a:buFont typeface="Wingdings" charset="2"/>
              <a:buChar char="Ø"/>
            </a:pPr>
            <a:r>
              <a:rPr lang="en-US" sz="1800" i="1" dirty="0" smtClean="0">
                <a:latin typeface="Arial"/>
                <a:cs typeface="Arial"/>
              </a:rPr>
              <a:t>  Access the Indiana Common Core Standards via:</a:t>
            </a:r>
          </a:p>
          <a:p>
            <a:pPr marL="0">
              <a:spcBef>
                <a:spcPts val="0"/>
              </a:spcBef>
              <a:buNone/>
            </a:pPr>
            <a:r>
              <a:rPr lang="en-US" sz="1800" b="1" dirty="0" smtClean="0">
                <a:latin typeface="Arial"/>
                <a:cs typeface="Arial"/>
              </a:rPr>
              <a:t>       Mastery Connect: </a:t>
            </a:r>
            <a:r>
              <a:rPr lang="en-US" sz="1200" u="sng" dirty="0" smtClean="0">
                <a:latin typeface="Arial"/>
                <a:cs typeface="Arial"/>
                <a:hlinkClick r:id="rId4"/>
              </a:rPr>
              <a:t>http://www.masteryconnect.com</a:t>
            </a:r>
            <a:endParaRPr lang="en-US" sz="1200" dirty="0" smtClean="0">
              <a:latin typeface="Arial"/>
              <a:cs typeface="Arial"/>
            </a:endParaRPr>
          </a:p>
          <a:p>
            <a:pPr marL="0">
              <a:spcBef>
                <a:spcPts val="0"/>
              </a:spcBef>
              <a:buNone/>
            </a:pPr>
            <a:r>
              <a:rPr lang="en-US" sz="1800" b="1" dirty="0" smtClean="0">
                <a:latin typeface="Arial"/>
                <a:cs typeface="Arial"/>
              </a:rPr>
              <a:t>       Mastery Connect Core App:</a:t>
            </a:r>
          </a:p>
          <a:p>
            <a:pPr>
              <a:buNone/>
            </a:pPr>
            <a:r>
              <a:rPr lang="en-US" sz="1200" dirty="0" smtClean="0">
                <a:latin typeface="Arial"/>
                <a:cs typeface="Arial"/>
              </a:rPr>
              <a:t>           </a:t>
            </a:r>
            <a:r>
              <a:rPr lang="en-US" sz="1200" u="sng" dirty="0" smtClean="0">
                <a:latin typeface="Arial"/>
                <a:cs typeface="Arial"/>
                <a:hlinkClick r:id="rId5"/>
              </a:rPr>
              <a:t>https://itunes.apple.com/us/app/common-core-standards/id439424555?mt=8</a:t>
            </a:r>
            <a:endParaRPr lang="en-US" sz="1200" dirty="0" smtClean="0">
              <a:latin typeface="Arial"/>
              <a:cs typeface="Arial"/>
            </a:endParaRPr>
          </a:p>
          <a:p>
            <a:pPr>
              <a:buNone/>
            </a:pPr>
            <a:endParaRPr lang="en-US" sz="1200" dirty="0">
              <a:latin typeface="Arial"/>
              <a:cs typeface="Arial"/>
            </a:endParaRPr>
          </a:p>
        </p:txBody>
      </p:sp>
      <p:pic>
        <p:nvPicPr>
          <p:cNvPr id="4" name="Picture 3" descr="logo-parcc.gif"/>
          <p:cNvPicPr>
            <a:picLocks noChangeAspect="1"/>
          </p:cNvPicPr>
          <p:nvPr/>
        </p:nvPicPr>
        <p:blipFill>
          <a:blip r:embed="rId6">
            <a:clrChange>
              <a:clrFrom>
                <a:srgbClr val="FEFEFE"/>
              </a:clrFrom>
              <a:clrTo>
                <a:srgbClr val="FEFEFE">
                  <a:alpha val="0"/>
                </a:srgbClr>
              </a:clrTo>
            </a:clrChange>
          </a:blip>
          <a:stretch>
            <a:fillRect/>
          </a:stretch>
        </p:blipFill>
        <p:spPr>
          <a:xfrm>
            <a:off x="558800" y="1066800"/>
            <a:ext cx="4914900" cy="774700"/>
          </a:xfrm>
          <a:prstGeom prst="rect">
            <a:avLst/>
          </a:prstGeom>
        </p:spPr>
      </p:pic>
      <p:pic>
        <p:nvPicPr>
          <p:cNvPr id="5" name="Picture 4" descr="Screen Shot 2014-01-25 at 4.54.24 AM.png"/>
          <p:cNvPicPr>
            <a:picLocks noChangeAspect="1"/>
          </p:cNvPicPr>
          <p:nvPr/>
        </p:nvPicPr>
        <p:blipFill>
          <a:blip r:embed="rId7">
            <a:clrChange>
              <a:clrFrom>
                <a:srgbClr val="FFFFFF"/>
              </a:clrFrom>
              <a:clrTo>
                <a:srgbClr val="FFFFFF">
                  <a:alpha val="0"/>
                </a:srgbClr>
              </a:clrTo>
            </a:clrChange>
          </a:blip>
          <a:stretch>
            <a:fillRect/>
          </a:stretch>
        </p:blipFill>
        <p:spPr>
          <a:xfrm>
            <a:off x="5283200" y="5832878"/>
            <a:ext cx="2590800" cy="474372"/>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Session Sources Pg. 2:</a:t>
            </a:r>
            <a:endParaRPr lang="en-US" sz="2400" dirty="0">
              <a:latin typeface="Arial"/>
              <a:cs typeface="Arial"/>
            </a:endParaRPr>
          </a:p>
        </p:txBody>
      </p:sp>
      <p:sp>
        <p:nvSpPr>
          <p:cNvPr id="3" name="Content Placeholder 2"/>
          <p:cNvSpPr>
            <a:spLocks noGrp="1"/>
          </p:cNvSpPr>
          <p:nvPr>
            <p:ph sz="half" idx="1"/>
          </p:nvPr>
        </p:nvSpPr>
        <p:spPr>
          <a:xfrm>
            <a:off x="457200" y="1600200"/>
            <a:ext cx="8229600" cy="4864100"/>
          </a:xfrm>
        </p:spPr>
        <p:txBody>
          <a:bodyPr/>
          <a:lstStyle/>
          <a:p>
            <a:pPr>
              <a:buNone/>
            </a:pPr>
            <a:r>
              <a:rPr lang="en-US" sz="1200" dirty="0" smtClean="0">
                <a:latin typeface="Arial"/>
                <a:cs typeface="Arial"/>
              </a:rPr>
              <a:t>Joseph </a:t>
            </a:r>
            <a:r>
              <a:rPr lang="en-US" sz="1200" dirty="0" err="1" smtClean="0">
                <a:latin typeface="Arial"/>
                <a:cs typeface="Arial"/>
              </a:rPr>
              <a:t>Luechauer</a:t>
            </a:r>
            <a:r>
              <a:rPr lang="en-US" sz="1200" dirty="0" smtClean="0">
                <a:latin typeface="Arial"/>
                <a:cs typeface="Arial"/>
              </a:rPr>
              <a:t>, Monty Musgrave, </a:t>
            </a:r>
            <a:r>
              <a:rPr lang="en-US" sz="1200" i="1" dirty="0" smtClean="0">
                <a:latin typeface="Arial"/>
                <a:cs typeface="Arial"/>
              </a:rPr>
              <a:t>Common Core and the Instrumental Classroom </a:t>
            </a:r>
            <a:r>
              <a:rPr lang="en-US" sz="1200" dirty="0" smtClean="0">
                <a:latin typeface="Arial"/>
                <a:cs typeface="Arial"/>
              </a:rPr>
              <a:t>Session, FMEA Conference, </a:t>
            </a:r>
          </a:p>
          <a:p>
            <a:pPr>
              <a:buNone/>
            </a:pPr>
            <a:r>
              <a:rPr lang="en-US" sz="1200" dirty="0" smtClean="0">
                <a:latin typeface="Arial"/>
                <a:cs typeface="Arial"/>
              </a:rPr>
              <a:t>January 8, 2014. Reference: Mark Coates, Fine Arts Coordinator (2011): Howard County Public School System's </a:t>
            </a:r>
          </a:p>
          <a:p>
            <a:pPr>
              <a:buNone/>
            </a:pPr>
            <a:r>
              <a:rPr lang="en-US" sz="1200" i="1" dirty="0" smtClean="0">
                <a:latin typeface="Arial"/>
                <a:cs typeface="Arial"/>
              </a:rPr>
              <a:t>Transition to Common Core State Standards</a:t>
            </a:r>
            <a:r>
              <a:rPr lang="en-US" sz="1200" dirty="0" smtClean="0">
                <a:latin typeface="Arial"/>
                <a:cs typeface="Arial"/>
              </a:rPr>
              <a:t> Wiki </a:t>
            </a:r>
            <a:r>
              <a:rPr lang="en-US" sz="1200" i="1" dirty="0" smtClean="0">
                <a:latin typeface="Arial"/>
                <a:cs typeface="Arial"/>
              </a:rPr>
              <a:t>Instrumental, Vocal &amp; General Music Practices and Their </a:t>
            </a:r>
          </a:p>
          <a:p>
            <a:pPr>
              <a:buNone/>
            </a:pPr>
            <a:r>
              <a:rPr lang="en-US" sz="1200" i="1" dirty="0" smtClean="0">
                <a:latin typeface="Arial"/>
                <a:cs typeface="Arial"/>
              </a:rPr>
              <a:t>Relationship with Common Core</a:t>
            </a:r>
            <a:r>
              <a:rPr lang="en-US" sz="1200" dirty="0" smtClean="0">
                <a:latin typeface="Arial"/>
                <a:cs typeface="Arial"/>
              </a:rPr>
              <a:t>: </a:t>
            </a:r>
          </a:p>
          <a:p>
            <a:pPr>
              <a:buNone/>
            </a:pPr>
            <a:r>
              <a:rPr lang="en-US" sz="1200" u="sng" dirty="0" smtClean="0">
                <a:latin typeface="Arial"/>
                <a:cs typeface="Arial"/>
                <a:hlinkClick r:id="rId2"/>
              </a:rPr>
              <a:t>http://flmusiced.org/flmusicapps/conference/Schedule/Details.aspx?ID=2122</a:t>
            </a:r>
            <a:endParaRPr lang="en-US" sz="1200" dirty="0" smtClean="0">
              <a:latin typeface="Arial"/>
              <a:cs typeface="Arial"/>
            </a:endParaRPr>
          </a:p>
          <a:p>
            <a:pPr>
              <a:buNone/>
            </a:pPr>
            <a:r>
              <a:rPr lang="en-US" sz="1200" dirty="0" smtClean="0">
                <a:latin typeface="Arial"/>
                <a:cs typeface="Arial"/>
              </a:rPr>
              <a:t> </a:t>
            </a:r>
          </a:p>
          <a:p>
            <a:pPr>
              <a:buNone/>
            </a:pPr>
            <a:r>
              <a:rPr lang="en-US" sz="1200" dirty="0" smtClean="0">
                <a:latin typeface="Arial"/>
                <a:cs typeface="Arial"/>
              </a:rPr>
              <a:t>Mark Coates, Fine Arts Coordinator (2011): Howard County Public School System's </a:t>
            </a:r>
            <a:r>
              <a:rPr lang="en-US" sz="1200" i="1" dirty="0" smtClean="0">
                <a:latin typeface="Arial"/>
                <a:cs typeface="Arial"/>
              </a:rPr>
              <a:t>Transition to Common Core State </a:t>
            </a:r>
          </a:p>
          <a:p>
            <a:pPr>
              <a:buNone/>
            </a:pPr>
            <a:r>
              <a:rPr lang="en-US" sz="1200" i="1" dirty="0" smtClean="0">
                <a:latin typeface="Arial"/>
                <a:cs typeface="Arial"/>
              </a:rPr>
              <a:t>Standards</a:t>
            </a:r>
            <a:r>
              <a:rPr lang="en-US" sz="1200" dirty="0" smtClean="0">
                <a:latin typeface="Arial"/>
                <a:cs typeface="Arial"/>
              </a:rPr>
              <a:t> Wiki:</a:t>
            </a:r>
            <a:r>
              <a:rPr lang="en-US" sz="1200" i="1" dirty="0" smtClean="0">
                <a:latin typeface="Arial"/>
                <a:cs typeface="Arial"/>
              </a:rPr>
              <a:t> Mathematics and Writing Literacy Standards</a:t>
            </a:r>
            <a:r>
              <a:rPr lang="en-US" sz="1200" dirty="0" smtClean="0">
                <a:latin typeface="Arial"/>
                <a:cs typeface="Arial"/>
              </a:rPr>
              <a:t>:</a:t>
            </a:r>
          </a:p>
          <a:p>
            <a:pPr>
              <a:buNone/>
            </a:pPr>
            <a:r>
              <a:rPr lang="en-US" sz="1200" u="sng" dirty="0" smtClean="0">
                <a:latin typeface="Arial"/>
                <a:cs typeface="Arial"/>
                <a:hlinkClick r:id="rId3"/>
              </a:rPr>
              <a:t>https://transitiontocommoncore.wikispaces.hcpss.org/Music</a:t>
            </a:r>
            <a:endParaRPr lang="en-US" sz="1200" dirty="0" smtClean="0">
              <a:latin typeface="Arial"/>
              <a:cs typeface="Arial"/>
            </a:endParaRPr>
          </a:p>
          <a:p>
            <a:pPr>
              <a:buNone/>
            </a:pPr>
            <a:r>
              <a:rPr lang="en-US" sz="1200" dirty="0" smtClean="0">
                <a:latin typeface="Arial"/>
                <a:cs typeface="Arial"/>
              </a:rPr>
              <a:t> </a:t>
            </a:r>
          </a:p>
          <a:p>
            <a:pPr>
              <a:buNone/>
            </a:pPr>
            <a:r>
              <a:rPr lang="en-US" sz="1200" dirty="0" smtClean="0">
                <a:latin typeface="Arial"/>
                <a:cs typeface="Arial"/>
              </a:rPr>
              <a:t>Melanie Faulkner,</a:t>
            </a:r>
            <a:r>
              <a:rPr lang="en-US" sz="1200" i="1" dirty="0" smtClean="0">
                <a:latin typeface="Arial"/>
                <a:cs typeface="Arial"/>
              </a:rPr>
              <a:t> Common Core and the Elementary Classroom, Session 2, </a:t>
            </a:r>
            <a:r>
              <a:rPr lang="en-US" sz="1200" dirty="0" smtClean="0">
                <a:latin typeface="Arial"/>
                <a:cs typeface="Arial"/>
              </a:rPr>
              <a:t>FMEA Pre-Conference, January 8, 2014</a:t>
            </a:r>
          </a:p>
          <a:p>
            <a:pPr>
              <a:buNone/>
            </a:pPr>
            <a:r>
              <a:rPr lang="en-US" sz="1200" u="sng" dirty="0" smtClean="0">
                <a:latin typeface="Arial"/>
                <a:cs typeface="Arial"/>
                <a:hlinkClick r:id="rId4"/>
              </a:rPr>
              <a:t>http://flmusiced.org/FLmusicApps/Conference/Schedule/Details.aspx?ID=2123</a:t>
            </a:r>
            <a:endParaRPr lang="en-US" sz="1200" dirty="0" smtClean="0">
              <a:latin typeface="Arial"/>
              <a:cs typeface="Arial"/>
            </a:endParaRPr>
          </a:p>
          <a:p>
            <a:pPr>
              <a:buNone/>
            </a:pPr>
            <a:r>
              <a:rPr lang="en-US" sz="1200" dirty="0" smtClean="0">
                <a:latin typeface="Arial"/>
                <a:cs typeface="Arial"/>
              </a:rPr>
              <a:t> </a:t>
            </a:r>
          </a:p>
          <a:p>
            <a:pPr>
              <a:buNone/>
            </a:pPr>
            <a:r>
              <a:rPr lang="en-US" sz="1200" i="1" u="sng" dirty="0" smtClean="0">
                <a:latin typeface="Arial"/>
                <a:cs typeface="Arial"/>
              </a:rPr>
              <a:t>Depth Of Knowledge Fine Arts Chart</a:t>
            </a:r>
            <a:r>
              <a:rPr lang="en-US" sz="1200" u="sng" dirty="0" smtClean="0">
                <a:latin typeface="Arial"/>
                <a:cs typeface="Arial"/>
              </a:rPr>
              <a:t>: </a:t>
            </a:r>
            <a:r>
              <a:rPr lang="en-US" sz="1200" u="sng" dirty="0" smtClean="0">
                <a:latin typeface="Arial"/>
                <a:cs typeface="Arial"/>
                <a:hlinkClick r:id="rId5"/>
              </a:rPr>
              <a:t>http:/www.stancoe.org/SCOE/iss/common_core/</a:t>
            </a:r>
            <a:endParaRPr lang="en-US" sz="1200" dirty="0" smtClean="0">
              <a:latin typeface="Arial"/>
              <a:cs typeface="Arial"/>
            </a:endParaRPr>
          </a:p>
          <a:p>
            <a:pPr>
              <a:buNone/>
            </a:pPr>
            <a:r>
              <a:rPr lang="en-US" sz="1200" u="sng" dirty="0" smtClean="0">
                <a:latin typeface="Arial"/>
                <a:cs typeface="Arial"/>
              </a:rPr>
              <a:t>overview/</a:t>
            </a:r>
            <a:r>
              <a:rPr lang="en-US" sz="1200" u="sng" dirty="0" err="1" smtClean="0">
                <a:latin typeface="Arial"/>
                <a:cs typeface="Arial"/>
              </a:rPr>
              <a:t>overview_depth_of_knowledge/dok_arts.pdf</a:t>
            </a:r>
            <a:endParaRPr lang="en-US" sz="1200" dirty="0" smtClean="0">
              <a:latin typeface="Arial"/>
              <a:cs typeface="Arial"/>
            </a:endParaRPr>
          </a:p>
          <a:p>
            <a:pPr>
              <a:buNone/>
            </a:pPr>
            <a:r>
              <a:rPr lang="en-US" sz="1200" dirty="0" smtClean="0">
                <a:latin typeface="Arial"/>
                <a:cs typeface="Arial"/>
              </a:rPr>
              <a:t> </a:t>
            </a:r>
          </a:p>
          <a:p>
            <a:pPr>
              <a:buNone/>
            </a:pPr>
            <a:r>
              <a:rPr lang="en-US" sz="1200" i="1" dirty="0" smtClean="0">
                <a:latin typeface="Arial"/>
                <a:cs typeface="Arial"/>
              </a:rPr>
              <a:t>Depth Of Knowledge Chart:</a:t>
            </a:r>
            <a:endParaRPr lang="en-US" sz="1200" dirty="0" smtClean="0">
              <a:latin typeface="Arial"/>
              <a:cs typeface="Arial"/>
            </a:endParaRPr>
          </a:p>
          <a:p>
            <a:pPr>
              <a:buNone/>
            </a:pPr>
            <a:r>
              <a:rPr lang="en-US" sz="1200" u="sng" dirty="0" smtClean="0">
                <a:latin typeface="Arial"/>
                <a:cs typeface="Arial"/>
                <a:hlinkClick r:id="rId6"/>
              </a:rPr>
              <a:t>http://dese.mo.gov/divimprove/sia/msip/DOK_Chart.pdf</a:t>
            </a:r>
            <a:endParaRPr lang="en-US" sz="1200" dirty="0" smtClean="0">
              <a:latin typeface="Arial"/>
              <a:cs typeface="Arial"/>
            </a:endParaRPr>
          </a:p>
          <a:p>
            <a:pPr>
              <a:buNone/>
            </a:pPr>
            <a:r>
              <a:rPr lang="en-US" sz="1200" dirty="0" smtClean="0">
                <a:latin typeface="Arial"/>
                <a:cs typeface="Arial"/>
              </a:rPr>
              <a:t> </a:t>
            </a:r>
          </a:p>
          <a:p>
            <a:pPr>
              <a:buNone/>
            </a:pPr>
            <a:r>
              <a:rPr lang="en-US" sz="1200" i="1" dirty="0" smtClean="0">
                <a:latin typeface="Arial"/>
                <a:cs typeface="Arial"/>
              </a:rPr>
              <a:t>Implementing the Common Core State Standards: A Primer on "Close Reading of Text</a:t>
            </a:r>
            <a:r>
              <a:rPr lang="en-US" sz="1200" dirty="0" smtClean="0">
                <a:latin typeface="Arial"/>
                <a:cs typeface="Arial"/>
              </a:rPr>
              <a:t>": </a:t>
            </a:r>
          </a:p>
          <a:p>
            <a:pPr>
              <a:buNone/>
            </a:pPr>
            <a:r>
              <a:rPr lang="en-US" sz="1200" u="sng" dirty="0" smtClean="0">
                <a:latin typeface="Arial"/>
                <a:cs typeface="Arial"/>
                <a:hlinkClick r:id="rId7"/>
              </a:rPr>
              <a:t>http://www.aspeninstitute.org/publications/implementing-common-core-state-standards-primer-close-reading-text</a:t>
            </a:r>
            <a:endParaRPr lang="en-US" sz="1200" dirty="0" smtClean="0">
              <a:latin typeface="Arial"/>
              <a:cs typeface="Arial"/>
            </a:endParaRPr>
          </a:p>
          <a:p>
            <a:pPr>
              <a:buNone/>
            </a:pPr>
            <a:endParaRPr lang="en-US" sz="1000" dirty="0" smtClean="0">
              <a:latin typeface="Arial"/>
              <a:cs typeface="Aria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Session Sources Pg. 3:</a:t>
            </a:r>
            <a:endParaRPr lang="en-US" sz="2400" dirty="0">
              <a:latin typeface="Arial"/>
              <a:cs typeface="Arial"/>
            </a:endParaRPr>
          </a:p>
        </p:txBody>
      </p:sp>
      <p:sp>
        <p:nvSpPr>
          <p:cNvPr id="3" name="Content Placeholder 2"/>
          <p:cNvSpPr>
            <a:spLocks noGrp="1"/>
          </p:cNvSpPr>
          <p:nvPr>
            <p:ph sz="half" idx="1"/>
          </p:nvPr>
        </p:nvSpPr>
        <p:spPr>
          <a:xfrm>
            <a:off x="457200" y="1600200"/>
            <a:ext cx="8229600" cy="4525963"/>
          </a:xfrm>
        </p:spPr>
        <p:txBody>
          <a:bodyPr/>
          <a:lstStyle/>
          <a:p>
            <a:pPr>
              <a:buNone/>
            </a:pPr>
            <a:r>
              <a:rPr lang="en-US" sz="1200" dirty="0" smtClean="0">
                <a:latin typeface="Arial"/>
                <a:cs typeface="Arial"/>
              </a:rPr>
              <a:t> </a:t>
            </a:r>
            <a:r>
              <a:rPr lang="en-US" sz="1200" u="sng" dirty="0" smtClean="0">
                <a:latin typeface="Arial"/>
                <a:cs typeface="Arial"/>
              </a:rPr>
              <a:t>Lucy Calkins Common Core Resources:</a:t>
            </a:r>
            <a:endParaRPr lang="en-US" sz="1200" dirty="0" smtClean="0">
              <a:latin typeface="Arial"/>
              <a:cs typeface="Arial"/>
            </a:endParaRPr>
          </a:p>
          <a:p>
            <a:pPr>
              <a:buNone/>
            </a:pPr>
            <a:r>
              <a:rPr lang="en-US" sz="1200" u="sng" dirty="0" smtClean="0">
                <a:latin typeface="Arial"/>
                <a:cs typeface="Arial"/>
                <a:hlinkClick r:id="rId2"/>
              </a:rPr>
              <a:t>http://readingandwritingproject.com/resources/common-core-standards.html</a:t>
            </a:r>
            <a:endParaRPr lang="en-US" sz="1200" dirty="0" smtClean="0">
              <a:latin typeface="Arial"/>
              <a:cs typeface="Arial"/>
            </a:endParaRPr>
          </a:p>
          <a:p>
            <a:pPr>
              <a:buNone/>
            </a:pPr>
            <a:r>
              <a:rPr lang="en-US" sz="1200" dirty="0" smtClean="0">
                <a:latin typeface="Arial"/>
                <a:cs typeface="Arial"/>
              </a:rPr>
              <a:t> </a:t>
            </a:r>
          </a:p>
          <a:p>
            <a:pPr>
              <a:buNone/>
            </a:pPr>
            <a:r>
              <a:rPr lang="en-US" sz="1200" dirty="0" smtClean="0">
                <a:latin typeface="Arial"/>
                <a:cs typeface="Arial"/>
              </a:rPr>
              <a:t>Lucy Calkins Writer’s Workshop: </a:t>
            </a:r>
          </a:p>
          <a:p>
            <a:pPr>
              <a:buNone/>
            </a:pPr>
            <a:r>
              <a:rPr lang="en-US" sz="1200" u="sng" dirty="0" smtClean="0">
                <a:latin typeface="Arial"/>
                <a:cs typeface="Arial"/>
                <a:hlinkClick r:id="rId3"/>
              </a:rPr>
              <a:t>http://readingandwritingproject.com/resources/publications-for-teachers/publications-lucy-calkins.html</a:t>
            </a:r>
            <a:endParaRPr lang="en-US" sz="1200" dirty="0" smtClean="0">
              <a:latin typeface="Arial"/>
              <a:cs typeface="Arial"/>
            </a:endParaRPr>
          </a:p>
          <a:p>
            <a:pPr>
              <a:buNone/>
            </a:pPr>
            <a:r>
              <a:rPr lang="en-US" sz="1200" i="1" dirty="0" smtClean="0">
                <a:latin typeface="Arial"/>
                <a:cs typeface="Arial"/>
              </a:rPr>
              <a:t> </a:t>
            </a:r>
            <a:endParaRPr lang="en-US" sz="1200" dirty="0" smtClean="0">
              <a:latin typeface="Arial"/>
              <a:cs typeface="Arial"/>
            </a:endParaRPr>
          </a:p>
          <a:p>
            <a:pPr>
              <a:buNone/>
            </a:pPr>
            <a:r>
              <a:rPr lang="en-US" sz="1200" i="1" dirty="0" smtClean="0">
                <a:latin typeface="Arial"/>
                <a:cs typeface="Arial"/>
              </a:rPr>
              <a:t>A Curricular Plan for The Writing Workshop</a:t>
            </a:r>
            <a:r>
              <a:rPr lang="en-US" sz="1200" dirty="0" smtClean="0">
                <a:latin typeface="Arial"/>
                <a:cs typeface="Arial"/>
              </a:rPr>
              <a:t>, Lucy Calkins and Colleagues from The Reading and Writing Project, </a:t>
            </a:r>
          </a:p>
          <a:p>
            <a:pPr>
              <a:buNone/>
            </a:pPr>
            <a:r>
              <a:rPr lang="en-US" sz="1200" dirty="0" smtClean="0">
                <a:latin typeface="Arial"/>
                <a:cs typeface="Arial"/>
              </a:rPr>
              <a:t>Portsmouth, NH, Heinemann, Lucy Calkins, 2011.</a:t>
            </a:r>
          </a:p>
          <a:p>
            <a:pPr>
              <a:buNone/>
            </a:pPr>
            <a:r>
              <a:rPr lang="en-US" sz="1200" dirty="0" smtClean="0">
                <a:latin typeface="Arial"/>
                <a:cs typeface="Arial"/>
              </a:rPr>
              <a:t>ISBN-13: 978-0-325-04307-4</a:t>
            </a:r>
          </a:p>
          <a:p>
            <a:pPr>
              <a:buNone/>
            </a:pPr>
            <a:r>
              <a:rPr lang="en-US" sz="1200" dirty="0" smtClean="0">
                <a:latin typeface="Arial"/>
                <a:cs typeface="Arial"/>
              </a:rPr>
              <a:t>ISBN-10: 0-325-04307-8 </a:t>
            </a:r>
          </a:p>
          <a:p>
            <a:pPr>
              <a:buNone/>
            </a:pPr>
            <a:r>
              <a:rPr lang="en-US" sz="1200" i="1" dirty="0" smtClean="0">
                <a:latin typeface="Arial"/>
                <a:cs typeface="Arial"/>
              </a:rPr>
              <a:t> </a:t>
            </a:r>
            <a:endParaRPr lang="en-US" sz="1200" dirty="0" smtClean="0">
              <a:latin typeface="Arial"/>
              <a:cs typeface="Arial"/>
            </a:endParaRPr>
          </a:p>
          <a:p>
            <a:pPr>
              <a:buNone/>
            </a:pPr>
            <a:r>
              <a:rPr lang="en-US" sz="1200" i="1" dirty="0" smtClean="0">
                <a:latin typeface="Arial"/>
                <a:cs typeface="Arial"/>
              </a:rPr>
              <a:t>ELF Writing Introduction and Writer’s Workshop</a:t>
            </a:r>
            <a:r>
              <a:rPr lang="en-US" sz="1200" dirty="0" smtClean="0">
                <a:latin typeface="Arial"/>
                <a:cs typeface="Arial"/>
              </a:rPr>
              <a:t> </a:t>
            </a:r>
            <a:r>
              <a:rPr lang="en-US" sz="1200" i="1" dirty="0" err="1" smtClean="0">
                <a:latin typeface="Arial"/>
                <a:cs typeface="Arial"/>
              </a:rPr>
              <a:t>PowerPoints</a:t>
            </a:r>
            <a:r>
              <a:rPr lang="en-US" sz="1200" i="1" dirty="0" smtClean="0">
                <a:latin typeface="Arial"/>
                <a:cs typeface="Arial"/>
              </a:rPr>
              <a:t>, </a:t>
            </a:r>
            <a:r>
              <a:rPr lang="en-US" sz="1200" dirty="0" smtClean="0">
                <a:latin typeface="Arial"/>
                <a:cs typeface="Arial"/>
              </a:rPr>
              <a:t>Barbara Boggs, District Instructional Coach, Fort Wayne </a:t>
            </a:r>
          </a:p>
          <a:p>
            <a:pPr>
              <a:buNone/>
            </a:pPr>
            <a:r>
              <a:rPr lang="en-US" sz="1200" dirty="0" smtClean="0">
                <a:latin typeface="Arial"/>
                <a:cs typeface="Arial"/>
              </a:rPr>
              <a:t>Community Schools</a:t>
            </a:r>
          </a:p>
          <a:p>
            <a:pPr>
              <a:buNone/>
            </a:pPr>
            <a:r>
              <a:rPr lang="en-US" sz="1200" dirty="0" smtClean="0">
                <a:latin typeface="Arial"/>
                <a:cs typeface="Arial"/>
              </a:rPr>
              <a:t> </a:t>
            </a:r>
          </a:p>
          <a:p>
            <a:pPr>
              <a:buNone/>
            </a:pPr>
            <a:r>
              <a:rPr lang="en-US" sz="1200" i="1" dirty="0" smtClean="0">
                <a:latin typeface="Arial"/>
                <a:cs typeface="Arial"/>
              </a:rPr>
              <a:t>Fort Wayne Community Schools Instructional Framework: Prepare students to learn, Communicate and clarify purpose, </a:t>
            </a:r>
          </a:p>
          <a:p>
            <a:pPr>
              <a:buNone/>
            </a:pPr>
            <a:r>
              <a:rPr lang="en-US" sz="1200" i="1" dirty="0" smtClean="0">
                <a:latin typeface="Arial"/>
                <a:cs typeface="Arial"/>
              </a:rPr>
              <a:t>Present new learning, Model, Check for understanding, Practice, Assess</a:t>
            </a:r>
            <a:r>
              <a:rPr lang="en-US" sz="1200" dirty="0" smtClean="0">
                <a:latin typeface="Arial"/>
                <a:cs typeface="Arial"/>
              </a:rPr>
              <a:t>:</a:t>
            </a:r>
            <a:r>
              <a:rPr lang="en-US" sz="1200" i="1" dirty="0" smtClean="0">
                <a:latin typeface="Arial"/>
                <a:cs typeface="Arial"/>
              </a:rPr>
              <a:t> </a:t>
            </a:r>
          </a:p>
          <a:p>
            <a:pPr>
              <a:buNone/>
            </a:pPr>
            <a:r>
              <a:rPr lang="en-US" sz="1200" u="sng" dirty="0" smtClean="0">
                <a:latin typeface="Arial"/>
                <a:cs typeface="Arial"/>
                <a:hlinkClick r:id="rId4"/>
              </a:rPr>
              <a:t>https://vpn.fwcs.k12.in.us/+CSCO+0h756767633A2F2F75627A722E736A70662E7831322E76612E6866++/</a:t>
            </a:r>
          </a:p>
          <a:p>
            <a:pPr>
              <a:buNone/>
            </a:pPr>
            <a:r>
              <a:rPr lang="en-US" sz="1200" u="sng" dirty="0" smtClean="0">
                <a:latin typeface="Arial"/>
                <a:cs typeface="Arial"/>
                <a:hlinkClick r:id="rId4"/>
              </a:rPr>
              <a:t>AcademicServices/-CSCO-3h--pages/curriculum/CUR001.pdf</a:t>
            </a:r>
            <a:r>
              <a:rPr lang="en-US" sz="1200" dirty="0" smtClean="0">
                <a:latin typeface="Arial"/>
                <a:cs typeface="Arial"/>
              </a:rPr>
              <a:t> </a:t>
            </a:r>
          </a:p>
          <a:p>
            <a:pPr>
              <a:buNone/>
            </a:pPr>
            <a:endParaRPr lang="en-US" sz="1000" dirty="0" smtClean="0"/>
          </a:p>
          <a:p>
            <a:pPr>
              <a:buNone/>
            </a:pPr>
            <a:endParaRPr lang="en-US" sz="1000" dirty="0" smtClean="0">
              <a:latin typeface="Arial"/>
              <a:cs typeface="Arial"/>
            </a:endParaRPr>
          </a:p>
          <a:p>
            <a:pPr>
              <a:buNone/>
            </a:pPr>
            <a:endParaRPr lang="en-US" sz="1000" dirty="0" smtClean="0">
              <a:latin typeface="Arial"/>
              <a:cs typeface="Arial"/>
            </a:endParaRPr>
          </a:p>
          <a:p>
            <a:pPr>
              <a:buNone/>
            </a:pPr>
            <a:endParaRPr lang="en-US" sz="1000" dirty="0">
              <a:latin typeface="Arial"/>
              <a:cs typeface="Aria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Session Sources Pg. 4:</a:t>
            </a:r>
            <a:endParaRPr lang="en-US" sz="2400" dirty="0">
              <a:latin typeface="Arial"/>
              <a:cs typeface="Arial"/>
            </a:endParaRPr>
          </a:p>
        </p:txBody>
      </p:sp>
      <p:sp>
        <p:nvSpPr>
          <p:cNvPr id="3" name="Content Placeholder 2"/>
          <p:cNvSpPr>
            <a:spLocks noGrp="1"/>
          </p:cNvSpPr>
          <p:nvPr>
            <p:ph sz="half" idx="1"/>
          </p:nvPr>
        </p:nvSpPr>
        <p:spPr>
          <a:xfrm>
            <a:off x="457200" y="1600200"/>
            <a:ext cx="8229600" cy="5257800"/>
          </a:xfrm>
        </p:spPr>
        <p:txBody>
          <a:bodyPr/>
          <a:lstStyle/>
          <a:p>
            <a:pPr marL="0">
              <a:spcBef>
                <a:spcPts val="0"/>
              </a:spcBef>
              <a:spcAft>
                <a:spcPts val="0"/>
              </a:spcAft>
              <a:buNone/>
            </a:pPr>
            <a:r>
              <a:rPr lang="en-US" sz="1200" dirty="0" smtClean="0">
                <a:latin typeface="Arial"/>
                <a:cs typeface="Arial"/>
              </a:rPr>
              <a:t>Kathy Schrock’s </a:t>
            </a:r>
            <a:r>
              <a:rPr lang="en-US" sz="1200" i="1" dirty="0" smtClean="0">
                <a:latin typeface="Arial"/>
                <a:cs typeface="Arial"/>
              </a:rPr>
              <a:t>Guide to Everything</a:t>
            </a:r>
            <a:r>
              <a:rPr lang="en-US" sz="1200" dirty="0" smtClean="0">
                <a:latin typeface="Arial"/>
                <a:cs typeface="Arial"/>
              </a:rPr>
              <a:t>: </a:t>
            </a:r>
            <a:r>
              <a:rPr lang="en-US" sz="1200" u="sng" dirty="0" smtClean="0">
                <a:latin typeface="Arial"/>
                <a:cs typeface="Arial"/>
                <a:hlinkClick r:id="rId2"/>
              </a:rPr>
              <a:t>http://www.schrockguide.net</a:t>
            </a:r>
            <a:endParaRPr lang="en-US" sz="1200" dirty="0" smtClean="0">
              <a:latin typeface="Arial"/>
              <a:cs typeface="Arial"/>
            </a:endParaRPr>
          </a:p>
          <a:p>
            <a:pPr marL="0">
              <a:spcBef>
                <a:spcPts val="0"/>
              </a:spcBef>
              <a:spcAft>
                <a:spcPts val="0"/>
              </a:spcAft>
              <a:buNone/>
            </a:pPr>
            <a:r>
              <a:rPr lang="en-US" sz="1200" dirty="0" smtClean="0">
                <a:latin typeface="Arial"/>
                <a:cs typeface="Arial"/>
              </a:rPr>
              <a:t>Richard Byrne’s </a:t>
            </a:r>
            <a:r>
              <a:rPr lang="en-US" sz="1200" i="1" dirty="0" smtClean="0">
                <a:latin typeface="Arial"/>
                <a:cs typeface="Arial"/>
              </a:rPr>
              <a:t>Free Technology For Teachers</a:t>
            </a:r>
            <a:r>
              <a:rPr lang="en-US" sz="1200" dirty="0" smtClean="0">
                <a:latin typeface="Arial"/>
                <a:cs typeface="Arial"/>
              </a:rPr>
              <a:t>: </a:t>
            </a:r>
            <a:r>
              <a:rPr lang="en-US" sz="1200" u="sng" dirty="0" smtClean="0">
                <a:latin typeface="Arial"/>
                <a:cs typeface="Arial"/>
                <a:hlinkClick r:id="rId3"/>
              </a:rPr>
              <a:t>http://www.freetech4teachers.com</a:t>
            </a:r>
            <a:endParaRPr lang="en-US" sz="1200" dirty="0" smtClean="0">
              <a:latin typeface="Arial"/>
              <a:cs typeface="Arial"/>
            </a:endParaRPr>
          </a:p>
          <a:p>
            <a:pPr marL="0">
              <a:spcBef>
                <a:spcPts val="0"/>
              </a:spcBef>
              <a:spcAft>
                <a:spcPts val="0"/>
              </a:spcAft>
              <a:buNone/>
            </a:pPr>
            <a:r>
              <a:rPr lang="en-US" sz="1200" dirty="0" smtClean="0">
                <a:latin typeface="Arial"/>
                <a:cs typeface="Arial"/>
              </a:rPr>
              <a:t>Mike Gorman’s </a:t>
            </a:r>
            <a:r>
              <a:rPr lang="en-US" sz="1200" i="1" dirty="0" smtClean="0">
                <a:latin typeface="Arial"/>
                <a:cs typeface="Arial"/>
              </a:rPr>
              <a:t>21</a:t>
            </a:r>
            <a:r>
              <a:rPr lang="en-US" sz="1200" i="1" baseline="30000" dirty="0" smtClean="0">
                <a:latin typeface="Arial"/>
                <a:cs typeface="Arial"/>
              </a:rPr>
              <a:t>st</a:t>
            </a:r>
            <a:r>
              <a:rPr lang="en-US" sz="1200" i="1" dirty="0" smtClean="0">
                <a:latin typeface="Arial"/>
                <a:cs typeface="Arial"/>
              </a:rPr>
              <a:t> Century Educational Technology and Learning</a:t>
            </a:r>
            <a:r>
              <a:rPr lang="en-US" sz="1200" dirty="0" smtClean="0">
                <a:latin typeface="Arial"/>
                <a:cs typeface="Arial"/>
              </a:rPr>
              <a:t>: </a:t>
            </a:r>
            <a:r>
              <a:rPr lang="en-US" sz="1200" u="sng" dirty="0" smtClean="0">
                <a:latin typeface="Arial"/>
                <a:cs typeface="Arial"/>
                <a:hlinkClick r:id="rId4"/>
              </a:rPr>
              <a:t>http://21centuryedtech.wordpress.com</a:t>
            </a:r>
            <a:endParaRPr lang="en-US" sz="1200" dirty="0" smtClean="0">
              <a:latin typeface="Arial"/>
              <a:cs typeface="Arial"/>
            </a:endParaRPr>
          </a:p>
          <a:p>
            <a:pPr marL="0">
              <a:spcBef>
                <a:spcPts val="0"/>
              </a:spcBef>
              <a:spcAft>
                <a:spcPts val="0"/>
              </a:spcAft>
              <a:buNone/>
            </a:pPr>
            <a:r>
              <a:rPr lang="en-US" sz="1200" dirty="0" smtClean="0">
                <a:latin typeface="Arial"/>
                <a:cs typeface="Arial"/>
              </a:rPr>
              <a:t>Tammy Worcester: </a:t>
            </a:r>
            <a:r>
              <a:rPr lang="en-US" sz="1200" u="sng" dirty="0" smtClean="0">
                <a:latin typeface="Arial"/>
                <a:cs typeface="Arial"/>
                <a:hlinkClick r:id="rId5"/>
              </a:rPr>
              <a:t>http://tammyworcester.com</a:t>
            </a:r>
            <a:endParaRPr lang="en-US" sz="1200" dirty="0" smtClean="0">
              <a:latin typeface="Arial"/>
              <a:cs typeface="Arial"/>
            </a:endParaRPr>
          </a:p>
          <a:p>
            <a:pPr marL="0">
              <a:spcBef>
                <a:spcPts val="0"/>
              </a:spcBef>
              <a:spcAft>
                <a:spcPts val="0"/>
              </a:spcAft>
              <a:buNone/>
            </a:pPr>
            <a:r>
              <a:rPr lang="en-US" sz="1200" i="1" dirty="0" smtClean="0">
                <a:latin typeface="Arial"/>
                <a:cs typeface="Arial"/>
              </a:rPr>
              <a:t> </a:t>
            </a:r>
            <a:endParaRPr lang="en-US" sz="1200" dirty="0" smtClean="0">
              <a:latin typeface="Arial"/>
              <a:cs typeface="Arial"/>
            </a:endParaRPr>
          </a:p>
          <a:p>
            <a:pPr marL="0">
              <a:spcBef>
                <a:spcPts val="0"/>
              </a:spcBef>
              <a:spcAft>
                <a:spcPts val="0"/>
              </a:spcAft>
              <a:buNone/>
            </a:pPr>
            <a:r>
              <a:rPr lang="en-US" sz="1200" i="1" u="sng" dirty="0" err="1" smtClean="0">
                <a:latin typeface="Arial"/>
                <a:cs typeface="Arial"/>
              </a:rPr>
              <a:t>Edshelf</a:t>
            </a:r>
            <a:r>
              <a:rPr lang="en-US" sz="1200" u="sng" dirty="0" smtClean="0">
                <a:latin typeface="Arial"/>
                <a:cs typeface="Arial"/>
              </a:rPr>
              <a:t>: </a:t>
            </a:r>
            <a:r>
              <a:rPr lang="en-US" sz="1200" u="sng" dirty="0" smtClean="0">
                <a:latin typeface="Arial"/>
                <a:cs typeface="Arial"/>
                <a:hlinkClick r:id="rId6"/>
              </a:rPr>
              <a:t>https://edshelf.com</a:t>
            </a:r>
            <a:endParaRPr lang="en-US" sz="1200" dirty="0" smtClean="0">
              <a:latin typeface="Arial"/>
              <a:cs typeface="Arial"/>
            </a:endParaRPr>
          </a:p>
          <a:p>
            <a:pPr marL="0">
              <a:spcBef>
                <a:spcPts val="0"/>
              </a:spcBef>
              <a:spcAft>
                <a:spcPts val="0"/>
              </a:spcAft>
              <a:buNone/>
            </a:pPr>
            <a:r>
              <a:rPr lang="en-US" sz="1200" i="1" u="sng" dirty="0" err="1" smtClean="0">
                <a:latin typeface="Arial"/>
                <a:cs typeface="Arial"/>
              </a:rPr>
              <a:t>TeachThought</a:t>
            </a:r>
            <a:r>
              <a:rPr lang="en-US" sz="1200" u="sng" dirty="0" smtClean="0">
                <a:latin typeface="Arial"/>
                <a:cs typeface="Arial"/>
              </a:rPr>
              <a:t>: </a:t>
            </a:r>
            <a:r>
              <a:rPr lang="en-US" sz="1200" u="sng" dirty="0" smtClean="0">
                <a:latin typeface="Arial"/>
                <a:cs typeface="Arial"/>
                <a:hlinkClick r:id="rId7"/>
              </a:rPr>
              <a:t>http://www.teachthought.com</a:t>
            </a:r>
            <a:endParaRPr lang="en-US" sz="1200" dirty="0" smtClean="0">
              <a:latin typeface="Arial"/>
              <a:cs typeface="Arial"/>
            </a:endParaRPr>
          </a:p>
          <a:p>
            <a:pPr marL="0">
              <a:spcBef>
                <a:spcPts val="0"/>
              </a:spcBef>
              <a:spcAft>
                <a:spcPts val="0"/>
              </a:spcAft>
              <a:buNone/>
            </a:pPr>
            <a:r>
              <a:rPr lang="en-US" sz="1200" i="1" u="sng" dirty="0" err="1" smtClean="0">
                <a:latin typeface="Arial"/>
                <a:cs typeface="Arial"/>
              </a:rPr>
              <a:t>Edutopia</a:t>
            </a:r>
            <a:r>
              <a:rPr lang="en-US" sz="1200" u="sng" dirty="0" smtClean="0">
                <a:latin typeface="Arial"/>
                <a:cs typeface="Arial"/>
              </a:rPr>
              <a:t>: </a:t>
            </a:r>
            <a:r>
              <a:rPr lang="en-US" sz="1200" u="sng" dirty="0" smtClean="0">
                <a:latin typeface="Arial"/>
                <a:cs typeface="Arial"/>
                <a:hlinkClick r:id="rId8"/>
              </a:rPr>
              <a:t>http://www.edutopia.org</a:t>
            </a:r>
            <a:endParaRPr lang="en-US" sz="1200" dirty="0" smtClean="0">
              <a:latin typeface="Arial"/>
              <a:cs typeface="Arial"/>
            </a:endParaRPr>
          </a:p>
          <a:p>
            <a:pPr marL="0">
              <a:spcBef>
                <a:spcPts val="0"/>
              </a:spcBef>
              <a:spcAft>
                <a:spcPts val="0"/>
              </a:spcAft>
              <a:buNone/>
            </a:pPr>
            <a:r>
              <a:rPr lang="en-US" sz="1200" i="1" u="sng" dirty="0" err="1" smtClean="0">
                <a:latin typeface="Arial"/>
                <a:cs typeface="Arial"/>
              </a:rPr>
              <a:t>Kleinspiration</a:t>
            </a:r>
            <a:r>
              <a:rPr lang="en-US" sz="1200" u="sng" dirty="0" smtClean="0">
                <a:latin typeface="Arial"/>
                <a:cs typeface="Arial"/>
              </a:rPr>
              <a:t>: </a:t>
            </a:r>
            <a:r>
              <a:rPr lang="en-US" sz="1200" u="sng" dirty="0" smtClean="0">
                <a:latin typeface="Arial"/>
                <a:cs typeface="Arial"/>
                <a:hlinkClick r:id="rId9"/>
              </a:rPr>
              <a:t>http://www.kleinspiration.com</a:t>
            </a:r>
            <a:endParaRPr lang="en-US" sz="1200" dirty="0" smtClean="0">
              <a:latin typeface="Arial"/>
              <a:cs typeface="Arial"/>
            </a:endParaRPr>
          </a:p>
          <a:p>
            <a:pPr marL="0">
              <a:spcBef>
                <a:spcPts val="0"/>
              </a:spcBef>
              <a:spcAft>
                <a:spcPts val="0"/>
              </a:spcAft>
              <a:buNone/>
            </a:pPr>
            <a:r>
              <a:rPr lang="en-US" sz="1200" dirty="0" smtClean="0">
                <a:latin typeface="Arial"/>
                <a:cs typeface="Arial"/>
              </a:rPr>
              <a:t> </a:t>
            </a:r>
          </a:p>
          <a:p>
            <a:pPr marL="0">
              <a:spcBef>
                <a:spcPts val="0"/>
              </a:spcBef>
              <a:spcAft>
                <a:spcPts val="0"/>
              </a:spcAft>
              <a:buNone/>
            </a:pPr>
            <a:r>
              <a:rPr lang="en-US" sz="1200" dirty="0" smtClean="0">
                <a:latin typeface="Arial"/>
                <a:cs typeface="Arial"/>
              </a:rPr>
              <a:t>Music PLN: </a:t>
            </a:r>
            <a:r>
              <a:rPr lang="en-US" sz="1200" u="sng" dirty="0" smtClean="0">
                <a:latin typeface="Arial"/>
                <a:cs typeface="Arial"/>
                <a:hlinkClick r:id="rId10"/>
              </a:rPr>
              <a:t>https://www.facebook.com/groups/musicpln</a:t>
            </a:r>
            <a:endParaRPr lang="en-US" sz="1200" dirty="0" smtClean="0">
              <a:latin typeface="Arial"/>
              <a:cs typeface="Arial"/>
            </a:endParaRPr>
          </a:p>
          <a:p>
            <a:pPr marL="0">
              <a:spcBef>
                <a:spcPts val="0"/>
              </a:spcBef>
              <a:spcAft>
                <a:spcPts val="0"/>
              </a:spcAft>
              <a:buNone/>
            </a:pPr>
            <a:r>
              <a:rPr lang="en-US" sz="1200" dirty="0" smtClean="0">
                <a:latin typeface="Arial"/>
                <a:cs typeface="Arial"/>
              </a:rPr>
              <a:t>TI:ME (Technology Institute for Music Educators): </a:t>
            </a:r>
            <a:r>
              <a:rPr lang="en-US" sz="1200" u="sng" dirty="0" smtClean="0">
                <a:latin typeface="Arial"/>
                <a:cs typeface="Arial"/>
                <a:hlinkClick r:id="rId11"/>
              </a:rPr>
              <a:t>http://www.ti-me.org</a:t>
            </a:r>
            <a:endParaRPr lang="en-US" sz="1200" dirty="0" smtClean="0">
              <a:latin typeface="Arial"/>
              <a:cs typeface="Arial"/>
            </a:endParaRPr>
          </a:p>
          <a:p>
            <a:pPr marL="0">
              <a:spcBef>
                <a:spcPts val="0"/>
              </a:spcBef>
              <a:spcAft>
                <a:spcPts val="0"/>
              </a:spcAft>
              <a:buNone/>
            </a:pPr>
            <a:r>
              <a:rPr lang="en-US" sz="1200" i="1" dirty="0" smtClean="0">
                <a:latin typeface="Arial"/>
                <a:cs typeface="Arial"/>
              </a:rPr>
              <a:t>Music First</a:t>
            </a:r>
            <a:r>
              <a:rPr lang="en-US" sz="1200" dirty="0" smtClean="0">
                <a:latin typeface="Arial"/>
                <a:cs typeface="Arial"/>
              </a:rPr>
              <a:t>: </a:t>
            </a:r>
            <a:r>
              <a:rPr lang="en-US" sz="1200" u="sng" dirty="0" smtClean="0">
                <a:latin typeface="Arial"/>
                <a:cs typeface="Arial"/>
                <a:hlinkClick r:id="rId12"/>
              </a:rPr>
              <a:t>http://www.musicfirst.com</a:t>
            </a:r>
            <a:endParaRPr lang="en-US" sz="1200" dirty="0" smtClean="0">
              <a:latin typeface="Arial"/>
              <a:cs typeface="Arial"/>
            </a:endParaRPr>
          </a:p>
          <a:p>
            <a:pPr marL="0">
              <a:spcBef>
                <a:spcPts val="0"/>
              </a:spcBef>
              <a:spcAft>
                <a:spcPts val="0"/>
              </a:spcAft>
              <a:buNone/>
            </a:pPr>
            <a:r>
              <a:rPr lang="en-US" sz="1200" dirty="0" smtClean="0">
                <a:latin typeface="Arial"/>
                <a:cs typeface="Arial"/>
              </a:rPr>
              <a:t>Barb Freedman’s </a:t>
            </a:r>
            <a:r>
              <a:rPr lang="en-US" sz="1200" i="1" dirty="0" err="1" smtClean="0">
                <a:latin typeface="Arial"/>
                <a:cs typeface="Arial"/>
              </a:rPr>
              <a:t>MusicEdTech</a:t>
            </a:r>
            <a:r>
              <a:rPr lang="en-US" sz="1200" dirty="0" smtClean="0">
                <a:latin typeface="Arial"/>
                <a:cs typeface="Arial"/>
              </a:rPr>
              <a:t>: </a:t>
            </a:r>
            <a:r>
              <a:rPr lang="en-US" sz="1200" u="sng" dirty="0" smtClean="0">
                <a:latin typeface="Arial"/>
                <a:cs typeface="Arial"/>
                <a:hlinkClick r:id="rId13"/>
              </a:rPr>
              <a:t>http://musicedtech.com</a:t>
            </a:r>
            <a:endParaRPr lang="en-US" sz="1200" dirty="0" smtClean="0">
              <a:latin typeface="Arial"/>
              <a:cs typeface="Arial"/>
            </a:endParaRPr>
          </a:p>
          <a:p>
            <a:pPr marL="0">
              <a:spcBef>
                <a:spcPts val="0"/>
              </a:spcBef>
              <a:spcAft>
                <a:spcPts val="0"/>
              </a:spcAft>
              <a:buNone/>
            </a:pPr>
            <a:r>
              <a:rPr lang="en-US" sz="1200" dirty="0" smtClean="0">
                <a:latin typeface="Arial"/>
                <a:cs typeface="Arial"/>
              </a:rPr>
              <a:t>Katy Wardrobe’s </a:t>
            </a:r>
            <a:r>
              <a:rPr lang="en-US" sz="1200" i="1" dirty="0" smtClean="0">
                <a:latin typeface="Arial"/>
                <a:cs typeface="Arial"/>
              </a:rPr>
              <a:t>Midnight Music</a:t>
            </a:r>
            <a:r>
              <a:rPr lang="en-US" sz="1200" dirty="0" smtClean="0">
                <a:latin typeface="Arial"/>
                <a:cs typeface="Arial"/>
              </a:rPr>
              <a:t>: </a:t>
            </a:r>
            <a:r>
              <a:rPr lang="en-US" sz="1200" u="sng" dirty="0" smtClean="0">
                <a:latin typeface="Arial"/>
                <a:cs typeface="Arial"/>
                <a:hlinkClick r:id="rId14"/>
              </a:rPr>
              <a:t>http://www.midnightmusic.com.au</a:t>
            </a:r>
            <a:endParaRPr lang="en-US" sz="1200" dirty="0" smtClean="0">
              <a:latin typeface="Arial"/>
              <a:cs typeface="Arial"/>
            </a:endParaRPr>
          </a:p>
          <a:p>
            <a:pPr marL="0">
              <a:spcBef>
                <a:spcPts val="0"/>
              </a:spcBef>
              <a:spcAft>
                <a:spcPts val="0"/>
              </a:spcAft>
              <a:buNone/>
            </a:pPr>
            <a:r>
              <a:rPr lang="en-US" sz="1200" dirty="0" smtClean="0">
                <a:latin typeface="Arial"/>
                <a:cs typeface="Arial"/>
              </a:rPr>
              <a:t>Amy Burns: </a:t>
            </a:r>
            <a:r>
              <a:rPr lang="en-US" sz="1200" u="sng" dirty="0" smtClean="0">
                <a:latin typeface="Arial"/>
                <a:cs typeface="Arial"/>
                <a:hlinkClick r:id="rId15"/>
              </a:rPr>
              <a:t>http://www.amymburns.com</a:t>
            </a:r>
            <a:endParaRPr lang="en-US" sz="1200" dirty="0" smtClean="0">
              <a:latin typeface="Arial"/>
              <a:cs typeface="Arial"/>
            </a:endParaRPr>
          </a:p>
          <a:p>
            <a:pPr marL="0">
              <a:spcBef>
                <a:spcPts val="0"/>
              </a:spcBef>
              <a:spcAft>
                <a:spcPts val="0"/>
              </a:spcAft>
              <a:buNone/>
            </a:pPr>
            <a:r>
              <a:rPr lang="en-US" sz="1200" i="1" dirty="0" err="1" smtClean="0">
                <a:latin typeface="Arial"/>
                <a:cs typeface="Arial"/>
              </a:rPr>
              <a:t>MusTech.Net</a:t>
            </a:r>
            <a:r>
              <a:rPr lang="en-US" sz="1200" dirty="0" smtClean="0">
                <a:latin typeface="Arial"/>
                <a:cs typeface="Arial"/>
              </a:rPr>
              <a:t>: </a:t>
            </a:r>
            <a:r>
              <a:rPr lang="en-US" sz="1200" dirty="0" smtClean="0">
                <a:latin typeface="Arial"/>
                <a:cs typeface="Arial"/>
                <a:hlinkClick r:id="rId16"/>
              </a:rPr>
              <a:t>http://mustech.net</a:t>
            </a:r>
            <a:endParaRPr lang="en-US" sz="1200" dirty="0" smtClean="0">
              <a:latin typeface="Arial"/>
              <a:cs typeface="Arial"/>
            </a:endParaRPr>
          </a:p>
          <a:p>
            <a:pPr marL="0">
              <a:spcBef>
                <a:spcPts val="0"/>
              </a:spcBef>
              <a:spcAft>
                <a:spcPts val="0"/>
              </a:spcAft>
              <a:buNone/>
            </a:pPr>
            <a:r>
              <a:rPr lang="en-US" sz="1200" dirty="0" smtClean="0">
                <a:latin typeface="Arial"/>
                <a:cs typeface="Arial"/>
              </a:rPr>
              <a:t>Karen Garrett’s </a:t>
            </a:r>
            <a:r>
              <a:rPr lang="en-US" sz="1200" i="1" dirty="0" smtClean="0">
                <a:latin typeface="Arial"/>
                <a:cs typeface="Arial"/>
              </a:rPr>
              <a:t>Music Tech Teacher</a:t>
            </a:r>
            <a:r>
              <a:rPr lang="en-US" sz="1200" dirty="0" smtClean="0">
                <a:latin typeface="Arial"/>
                <a:cs typeface="Arial"/>
              </a:rPr>
              <a:t>: </a:t>
            </a:r>
            <a:r>
              <a:rPr lang="en-US" sz="1200" u="sng" dirty="0" smtClean="0">
                <a:latin typeface="Arial"/>
                <a:cs typeface="Arial"/>
                <a:hlinkClick r:id="rId17"/>
              </a:rPr>
              <a:t>http://musictechteacher.com</a:t>
            </a:r>
            <a:endParaRPr lang="en-US" sz="1200" dirty="0" smtClean="0">
              <a:latin typeface="Arial"/>
              <a:cs typeface="Arial"/>
            </a:endParaRPr>
          </a:p>
          <a:p>
            <a:pPr marL="0">
              <a:spcBef>
                <a:spcPts val="0"/>
              </a:spcBef>
              <a:spcAft>
                <a:spcPts val="0"/>
              </a:spcAft>
              <a:buNone/>
            </a:pPr>
            <a:r>
              <a:rPr lang="en-US" sz="1200" dirty="0" smtClean="0">
                <a:latin typeface="Arial"/>
                <a:cs typeface="Arial"/>
              </a:rPr>
              <a:t>Rebecca Dennis’s </a:t>
            </a:r>
            <a:r>
              <a:rPr lang="en-US" sz="1200" i="1" dirty="0" smtClean="0">
                <a:latin typeface="Arial"/>
                <a:cs typeface="Arial"/>
              </a:rPr>
              <a:t>Music With Mrs. Dennis</a:t>
            </a:r>
            <a:r>
              <a:rPr lang="en-US" sz="1200" dirty="0" smtClean="0">
                <a:latin typeface="Arial"/>
                <a:cs typeface="Arial"/>
              </a:rPr>
              <a:t>:	</a:t>
            </a:r>
          </a:p>
          <a:p>
            <a:pPr marL="0">
              <a:spcBef>
                <a:spcPts val="0"/>
              </a:spcBef>
              <a:spcAft>
                <a:spcPts val="0"/>
              </a:spcAft>
              <a:buNone/>
            </a:pPr>
            <a:r>
              <a:rPr lang="en-US" sz="1200" u="sng" dirty="0" smtClean="0">
                <a:latin typeface="Arial"/>
                <a:cs typeface="Arial"/>
                <a:hlinkClick r:id="rId18"/>
              </a:rPr>
              <a:t>http://musicwithmrsdennis.blogspot.com/search/label/apps</a:t>
            </a:r>
            <a:endParaRPr lang="en-US" sz="1200" dirty="0" smtClean="0">
              <a:latin typeface="Arial"/>
              <a:cs typeface="Arial"/>
            </a:endParaRPr>
          </a:p>
          <a:p>
            <a:pPr marL="0">
              <a:spcBef>
                <a:spcPts val="0"/>
              </a:spcBef>
              <a:spcAft>
                <a:spcPts val="0"/>
              </a:spcAft>
              <a:buNone/>
            </a:pPr>
            <a:r>
              <a:rPr lang="en-US" sz="1200" dirty="0" smtClean="0">
                <a:latin typeface="Arial"/>
                <a:cs typeface="Arial"/>
              </a:rPr>
              <a:t>Cheri Herring’s </a:t>
            </a:r>
            <a:r>
              <a:rPr lang="en-US" sz="1200" i="1" dirty="0" smtClean="0">
                <a:latin typeface="Arial"/>
                <a:cs typeface="Arial"/>
              </a:rPr>
              <a:t>just a little more</a:t>
            </a:r>
            <a:r>
              <a:rPr lang="en-US" sz="1200" dirty="0" smtClean="0">
                <a:latin typeface="Arial"/>
                <a:cs typeface="Arial"/>
              </a:rPr>
              <a:t> Blog Site </a:t>
            </a:r>
            <a:r>
              <a:rPr lang="en-US" sz="1200" i="1" dirty="0" err="1" smtClean="0">
                <a:latin typeface="Arial"/>
                <a:cs typeface="Arial"/>
              </a:rPr>
              <a:t>Aurasma</a:t>
            </a:r>
            <a:r>
              <a:rPr lang="en-US" sz="1200" i="1" dirty="0" smtClean="0">
                <a:latin typeface="Arial"/>
                <a:cs typeface="Arial"/>
              </a:rPr>
              <a:t> in the Music Classroom</a:t>
            </a:r>
            <a:r>
              <a:rPr lang="en-US" sz="1200" dirty="0" smtClean="0">
                <a:latin typeface="Arial"/>
                <a:cs typeface="Arial"/>
              </a:rPr>
              <a:t>: </a:t>
            </a:r>
          </a:p>
          <a:p>
            <a:pPr marL="0">
              <a:spcBef>
                <a:spcPts val="0"/>
              </a:spcBef>
              <a:spcAft>
                <a:spcPts val="0"/>
              </a:spcAft>
              <a:buNone/>
            </a:pPr>
            <a:r>
              <a:rPr lang="en-US" sz="1200" u="sng" dirty="0" smtClean="0">
                <a:latin typeface="Arial"/>
                <a:cs typeface="Arial"/>
                <a:hlinkClick r:id="rId19"/>
              </a:rPr>
              <a:t>http://www.cphmusic.net/2013/10/aurasma-in-the-music-classroom.html</a:t>
            </a:r>
            <a:endParaRPr lang="en-US" sz="1200" dirty="0" smtClean="0">
              <a:latin typeface="Arial"/>
              <a:cs typeface="Arial"/>
            </a:endParaRPr>
          </a:p>
          <a:p>
            <a:pPr>
              <a:buNone/>
            </a:pPr>
            <a:endParaRPr lang="en-US" sz="1200" dirty="0">
              <a:latin typeface="Arial"/>
              <a:cs typeface="Aria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Session Links:</a:t>
            </a:r>
            <a:endParaRPr lang="en-US" sz="2400" b="1" dirty="0">
              <a:latin typeface="Arial"/>
              <a:cs typeface="Arial"/>
            </a:endParaRPr>
          </a:p>
        </p:txBody>
      </p:sp>
      <p:sp>
        <p:nvSpPr>
          <p:cNvPr id="5" name="Content Placeholder 4"/>
          <p:cNvSpPr>
            <a:spLocks noGrp="1"/>
          </p:cNvSpPr>
          <p:nvPr>
            <p:ph sz="half" idx="1"/>
          </p:nvPr>
        </p:nvSpPr>
        <p:spPr>
          <a:xfrm>
            <a:off x="457200" y="1282700"/>
            <a:ext cx="8229600" cy="5575300"/>
          </a:xfrm>
        </p:spPr>
        <p:txBody>
          <a:bodyPr/>
          <a:lstStyle/>
          <a:p>
            <a:pPr>
              <a:buNone/>
            </a:pPr>
            <a:r>
              <a:rPr lang="en-US" sz="1800" dirty="0" smtClean="0">
                <a:latin typeface="Arial"/>
                <a:cs typeface="Arial"/>
              </a:rPr>
              <a:t>You can access the session </a:t>
            </a:r>
            <a:r>
              <a:rPr lang="en-US" sz="1800" i="1" dirty="0" smtClean="0">
                <a:latin typeface="Arial"/>
                <a:cs typeface="Arial"/>
              </a:rPr>
              <a:t>PowerPoint</a:t>
            </a:r>
            <a:r>
              <a:rPr lang="en-US" sz="1800" dirty="0" smtClean="0">
                <a:latin typeface="Arial"/>
                <a:cs typeface="Arial"/>
              </a:rPr>
              <a:t>, handout, and other resources </a:t>
            </a:r>
            <a:endParaRPr lang="en-US" sz="1800" b="1" dirty="0" smtClean="0">
              <a:latin typeface="Arial"/>
              <a:cs typeface="Arial"/>
            </a:endParaRPr>
          </a:p>
          <a:p>
            <a:pPr>
              <a:buNone/>
            </a:pPr>
            <a:r>
              <a:rPr lang="en-US" sz="1800" dirty="0" smtClean="0">
                <a:latin typeface="Arial"/>
                <a:cs typeface="Arial"/>
              </a:rPr>
              <a:t>at the</a:t>
            </a:r>
            <a:r>
              <a:rPr lang="en-US" sz="1800" b="1" dirty="0" smtClean="0">
                <a:latin typeface="Arial"/>
                <a:cs typeface="Arial"/>
              </a:rPr>
              <a:t> </a:t>
            </a:r>
            <a:r>
              <a:rPr lang="en-US" sz="1800" b="1" i="1" dirty="0" err="1" smtClean="0">
                <a:latin typeface="Arial"/>
                <a:cs typeface="Arial"/>
              </a:rPr>
              <a:t>Mus</a:t>
            </a:r>
            <a:r>
              <a:rPr lang="en-US" sz="1800" b="1" i="1" dirty="0" smtClean="0">
                <a:latin typeface="Arial"/>
                <a:cs typeface="Arial"/>
              </a:rPr>
              <a:t> </a:t>
            </a:r>
            <a:r>
              <a:rPr lang="en-US" sz="1800" b="1" i="1" dirty="0" err="1" smtClean="0">
                <a:latin typeface="Arial"/>
                <a:cs typeface="Arial"/>
              </a:rPr>
              <a:t>Tech+Language</a:t>
            </a:r>
            <a:r>
              <a:rPr lang="en-US" sz="1800" b="1" i="1" dirty="0" smtClean="0">
                <a:latin typeface="Arial"/>
                <a:cs typeface="Arial"/>
              </a:rPr>
              <a:t> </a:t>
            </a:r>
            <a:r>
              <a:rPr lang="en-US" sz="1800" b="1" i="1" dirty="0" err="1" smtClean="0">
                <a:latin typeface="Arial"/>
                <a:cs typeface="Arial"/>
              </a:rPr>
              <a:t>Arts+Math</a:t>
            </a:r>
            <a:r>
              <a:rPr lang="en-US" sz="1800" b="1" i="1" dirty="0" smtClean="0">
                <a:latin typeface="Arial"/>
                <a:cs typeface="Arial"/>
              </a:rPr>
              <a:t>: Technology Driven Music </a:t>
            </a:r>
          </a:p>
          <a:p>
            <a:pPr>
              <a:buNone/>
            </a:pPr>
            <a:r>
              <a:rPr lang="en-US" sz="1800" b="1" i="1" dirty="0" smtClean="0">
                <a:latin typeface="Arial"/>
                <a:cs typeface="Arial"/>
              </a:rPr>
              <a:t>Projects to Support Language Arts and Math in the Common Core</a:t>
            </a:r>
          </a:p>
          <a:p>
            <a:pPr>
              <a:buNone/>
            </a:pPr>
            <a:r>
              <a:rPr lang="en-US" sz="1800" dirty="0" smtClean="0">
                <a:latin typeface="Arial"/>
                <a:cs typeface="Arial"/>
              </a:rPr>
              <a:t>blog post at:                          .</a:t>
            </a:r>
          </a:p>
          <a:p>
            <a:pPr>
              <a:buNone/>
            </a:pPr>
            <a:r>
              <a:rPr lang="en-US" sz="1200" u="sng" dirty="0" smtClean="0">
                <a:latin typeface="Arial"/>
                <a:cs typeface="Arial"/>
                <a:hlinkClick r:id="rId3"/>
              </a:rPr>
              <a:t>http://bloomsinger.wordpress.com</a:t>
            </a:r>
            <a:r>
              <a:rPr lang="en-US" sz="1200" dirty="0" smtClean="0">
                <a:latin typeface="Arial"/>
                <a:cs typeface="Arial"/>
              </a:rPr>
              <a:t> </a:t>
            </a:r>
          </a:p>
          <a:p>
            <a:pPr>
              <a:buNone/>
            </a:pPr>
            <a:r>
              <a:rPr lang="en-US" sz="1800" dirty="0" smtClean="0">
                <a:latin typeface="Arial"/>
                <a:cs typeface="Arial"/>
              </a:rPr>
              <a:t>and at the</a:t>
            </a:r>
          </a:p>
          <a:p>
            <a:pPr>
              <a:buNone/>
            </a:pPr>
            <a:r>
              <a:rPr lang="en-US" sz="1800" i="1" u="sng" dirty="0" smtClean="0">
                <a:latin typeface="Arial"/>
                <a:cs typeface="Arial"/>
                <a:hlinkClick r:id="rId4"/>
              </a:rPr>
              <a:t>Technology Driven Music Projects to Support Language Arts and Math in the </a:t>
            </a:r>
          </a:p>
          <a:p>
            <a:pPr>
              <a:buNone/>
            </a:pPr>
            <a:r>
              <a:rPr lang="en-US" sz="1800" i="1" u="sng" dirty="0" smtClean="0">
                <a:latin typeface="Arial"/>
                <a:cs typeface="Arial"/>
                <a:hlinkClick r:id="rId4"/>
              </a:rPr>
              <a:t>Common Core</a:t>
            </a:r>
            <a:r>
              <a:rPr lang="en-US" sz="1800" i="1" dirty="0" smtClean="0">
                <a:latin typeface="Arial"/>
                <a:cs typeface="Arial"/>
              </a:rPr>
              <a:t> </a:t>
            </a:r>
            <a:r>
              <a:rPr lang="en-US" sz="1800" dirty="0" smtClean="0">
                <a:latin typeface="Arial"/>
                <a:cs typeface="Arial"/>
              </a:rPr>
              <a:t>page at the                          .</a:t>
            </a:r>
          </a:p>
          <a:p>
            <a:pPr>
              <a:buNone/>
            </a:pPr>
            <a:r>
              <a:rPr lang="en-US" sz="1800" dirty="0" smtClean="0">
                <a:latin typeface="Arial"/>
                <a:cs typeface="Arial"/>
              </a:rPr>
              <a:t> </a:t>
            </a:r>
            <a:r>
              <a:rPr lang="en-US" sz="1200" u="sng" dirty="0" smtClean="0">
                <a:latin typeface="Arial"/>
                <a:cs typeface="Arial"/>
                <a:hlinkClick r:id="rId4"/>
              </a:rPr>
              <a:t>http://musingswiki.wikispaces.com/Technology+Driven+Music+Projects+to</a:t>
            </a:r>
          </a:p>
          <a:p>
            <a:pPr>
              <a:buNone/>
            </a:pPr>
            <a:r>
              <a:rPr lang="en-US" sz="1200" u="sng" dirty="0" smtClean="0">
                <a:latin typeface="Arial"/>
                <a:cs typeface="Arial"/>
                <a:hlinkClick r:id="rId4"/>
              </a:rPr>
              <a:t>+Support+Language+Arts+and+Math+in+the+Common+Core</a:t>
            </a:r>
            <a:endParaRPr lang="en-US" sz="1200" dirty="0" smtClean="0">
              <a:latin typeface="Arial"/>
              <a:cs typeface="Arial"/>
            </a:endParaRPr>
          </a:p>
          <a:p>
            <a:pPr>
              <a:buNone/>
            </a:pPr>
            <a:r>
              <a:rPr lang="en-US" sz="1800" dirty="0" smtClean="0">
                <a:latin typeface="Arial"/>
                <a:cs typeface="Arial"/>
              </a:rPr>
              <a:t> </a:t>
            </a:r>
          </a:p>
          <a:p>
            <a:pPr>
              <a:buNone/>
            </a:pPr>
            <a:r>
              <a:rPr lang="en-US" sz="1800" b="1" dirty="0" smtClean="0">
                <a:latin typeface="Arial"/>
                <a:cs typeface="Arial"/>
              </a:rPr>
              <a:t> </a:t>
            </a:r>
            <a:endParaRPr lang="en-US" sz="1800" dirty="0" smtClean="0">
              <a:latin typeface="Arial"/>
              <a:cs typeface="Arial"/>
            </a:endParaRPr>
          </a:p>
          <a:p>
            <a:pPr>
              <a:buNone/>
            </a:pPr>
            <a:endParaRPr lang="en-US" sz="1800" dirty="0" smtClean="0">
              <a:latin typeface="Arial"/>
              <a:cs typeface="Arial"/>
            </a:endParaRPr>
          </a:p>
          <a:p>
            <a:pPr>
              <a:buNone/>
            </a:pPr>
            <a:r>
              <a:rPr lang="en-US" sz="1800" dirty="0" smtClean="0">
                <a:latin typeface="Arial"/>
                <a:cs typeface="Arial"/>
              </a:rPr>
              <a:t> </a:t>
            </a:r>
          </a:p>
          <a:p>
            <a:pPr>
              <a:buNone/>
            </a:pPr>
            <a:r>
              <a:rPr lang="en-US" sz="1800" dirty="0" smtClean="0"/>
              <a:t> </a:t>
            </a:r>
          </a:p>
          <a:p>
            <a:pPr>
              <a:buNone/>
            </a:pPr>
            <a:r>
              <a:rPr lang="en-US" sz="1800" dirty="0" smtClean="0"/>
              <a:t> </a:t>
            </a:r>
          </a:p>
        </p:txBody>
      </p:sp>
      <p:pic>
        <p:nvPicPr>
          <p:cNvPr id="11" name="P 1">
            <a:hlinkClick r:id="rId3"/>
          </p:cNvPr>
          <p:cNvPicPr/>
          <p:nvPr/>
        </p:nvPicPr>
        <p:blipFill>
          <a:blip r:embed="rId5">
            <a:clrChange>
              <a:clrFrom>
                <a:srgbClr val="96A099"/>
              </a:clrFrom>
              <a:clrTo>
                <a:srgbClr val="96A099">
                  <a:alpha val="0"/>
                </a:srgbClr>
              </a:clrTo>
            </a:clrChange>
          </a:blip>
          <a:srcRect/>
          <a:stretch>
            <a:fillRect/>
          </a:stretch>
        </p:blipFill>
        <p:spPr bwMode="auto">
          <a:xfrm>
            <a:off x="1803400" y="2273300"/>
            <a:ext cx="1651000" cy="368300"/>
          </a:xfrm>
          <a:prstGeom prst="rect">
            <a:avLst/>
          </a:prstGeom>
          <a:noFill/>
          <a:ln w="9525">
            <a:noFill/>
            <a:miter lim="800000"/>
            <a:headEnd/>
            <a:tailEnd/>
          </a:ln>
        </p:spPr>
      </p:pic>
      <p:pic>
        <p:nvPicPr>
          <p:cNvPr id="15" name="P 2">
            <a:hlinkClick r:id="rId6"/>
          </p:cNvPr>
          <p:cNvPicPr/>
          <p:nvPr/>
        </p:nvPicPr>
        <p:blipFill>
          <a:blip r:embed="rId7">
            <a:clrChange>
              <a:clrFrom>
                <a:srgbClr val="FFFFFF"/>
              </a:clrFrom>
              <a:clrTo>
                <a:srgbClr val="FFFFFF">
                  <a:alpha val="0"/>
                </a:srgbClr>
              </a:clrTo>
            </a:clrChange>
          </a:blip>
          <a:srcRect/>
          <a:stretch>
            <a:fillRect/>
          </a:stretch>
        </p:blipFill>
        <p:spPr bwMode="auto">
          <a:xfrm>
            <a:off x="3232150" y="3594100"/>
            <a:ext cx="1663700" cy="330200"/>
          </a:xfrm>
          <a:prstGeom prst="rect">
            <a:avLst/>
          </a:prstGeom>
          <a:noFill/>
          <a:ln w="9525">
            <a:noFill/>
            <a:miter lim="800000"/>
            <a:headEnd/>
            <a:tailEnd/>
          </a:ln>
        </p:spPr>
      </p:pic>
      <p:pic>
        <p:nvPicPr>
          <p:cNvPr id="20" name="Picture 19" descr="::Downloads:qrcode.19427881.png"/>
          <p:cNvPicPr/>
          <p:nvPr/>
        </p:nvPicPr>
        <p:blipFill>
          <a:blip r:embed="rId8"/>
          <a:srcRect/>
          <a:stretch>
            <a:fillRect/>
          </a:stretch>
        </p:blipFill>
        <p:spPr bwMode="auto">
          <a:xfrm>
            <a:off x="457200" y="4546600"/>
            <a:ext cx="1841500" cy="1689100"/>
          </a:xfrm>
          <a:prstGeom prst="rect">
            <a:avLst/>
          </a:prstGeom>
          <a:noFill/>
          <a:ln w="9525">
            <a:noFill/>
            <a:miter lim="800000"/>
            <a:headEnd/>
            <a:tailEnd/>
          </a:ln>
        </p:spPr>
      </p:pic>
      <p:pic>
        <p:nvPicPr>
          <p:cNvPr id="21" name="Picture 20" descr="::Downloads:qrcode.19427775.png"/>
          <p:cNvPicPr/>
          <p:nvPr/>
        </p:nvPicPr>
        <p:blipFill>
          <a:blip r:embed="rId9"/>
          <a:srcRect/>
          <a:stretch>
            <a:fillRect/>
          </a:stretch>
        </p:blipFill>
        <p:spPr bwMode="auto">
          <a:xfrm>
            <a:off x="2425759" y="4546600"/>
            <a:ext cx="1860491" cy="1689100"/>
          </a:xfrm>
          <a:prstGeom prst="rect">
            <a:avLst/>
          </a:prstGeom>
          <a:noFill/>
          <a:ln w="9525">
            <a:noFill/>
            <a:miter lim="800000"/>
            <a:headEnd/>
            <a:tailEnd/>
          </a:ln>
        </p:spPr>
      </p:pic>
      <p:pic>
        <p:nvPicPr>
          <p:cNvPr id="22" name="P 1">
            <a:hlinkClick r:id="rId3"/>
          </p:cNvPr>
          <p:cNvPicPr/>
          <p:nvPr/>
        </p:nvPicPr>
        <p:blipFill>
          <a:blip r:embed="rId5">
            <a:clrChange>
              <a:clrFrom>
                <a:srgbClr val="96A099"/>
              </a:clrFrom>
              <a:clrTo>
                <a:srgbClr val="96A099">
                  <a:alpha val="0"/>
                </a:srgbClr>
              </a:clrTo>
            </a:clrChange>
          </a:blip>
          <a:srcRect/>
          <a:stretch>
            <a:fillRect/>
          </a:stretch>
        </p:blipFill>
        <p:spPr bwMode="auto">
          <a:xfrm>
            <a:off x="457200" y="6235700"/>
            <a:ext cx="1651000" cy="368300"/>
          </a:xfrm>
          <a:prstGeom prst="rect">
            <a:avLst/>
          </a:prstGeom>
          <a:noFill/>
          <a:ln w="9525">
            <a:noFill/>
            <a:miter lim="800000"/>
            <a:headEnd/>
            <a:tailEnd/>
          </a:ln>
        </p:spPr>
      </p:pic>
      <p:pic>
        <p:nvPicPr>
          <p:cNvPr id="23" name="P 2">
            <a:hlinkClick r:id="rId6"/>
          </p:cNvPr>
          <p:cNvPicPr/>
          <p:nvPr/>
        </p:nvPicPr>
        <p:blipFill>
          <a:blip r:embed="rId7">
            <a:clrChange>
              <a:clrFrom>
                <a:srgbClr val="FFFFFF"/>
              </a:clrFrom>
              <a:clrTo>
                <a:srgbClr val="FFFFFF">
                  <a:alpha val="0"/>
                </a:srgbClr>
              </a:clrTo>
            </a:clrChange>
          </a:blip>
          <a:srcRect/>
          <a:stretch>
            <a:fillRect/>
          </a:stretch>
        </p:blipFill>
        <p:spPr bwMode="auto">
          <a:xfrm>
            <a:off x="2622550" y="6273800"/>
            <a:ext cx="1663700" cy="330200"/>
          </a:xfrm>
          <a:prstGeom prst="rect">
            <a:avLst/>
          </a:prstGeom>
          <a:noFill/>
          <a:ln w="9525">
            <a:noFill/>
            <a:miter lim="800000"/>
            <a:headEnd/>
            <a:tailEnd/>
          </a:ln>
        </p:spPr>
      </p:pic>
      <p:sp>
        <p:nvSpPr>
          <p:cNvPr id="24" name="TextBox 23"/>
          <p:cNvSpPr txBox="1"/>
          <p:nvPr/>
        </p:nvSpPr>
        <p:spPr>
          <a:xfrm>
            <a:off x="4540191" y="4356100"/>
            <a:ext cx="4317124" cy="2585323"/>
          </a:xfrm>
          <a:prstGeom prst="rect">
            <a:avLst/>
          </a:prstGeom>
          <a:noFill/>
        </p:spPr>
        <p:txBody>
          <a:bodyPr wrap="none" rtlCol="0">
            <a:spAutoFit/>
          </a:bodyPr>
          <a:lstStyle/>
          <a:p>
            <a:pPr>
              <a:buNone/>
            </a:pPr>
            <a:r>
              <a:rPr lang="en-US" dirty="0" smtClean="0"/>
              <a:t>Note: This handout is intended to be a </a:t>
            </a:r>
          </a:p>
          <a:p>
            <a:pPr>
              <a:buNone/>
            </a:pPr>
            <a:r>
              <a:rPr lang="en-US" dirty="0" smtClean="0"/>
              <a:t>supplement to the session’s </a:t>
            </a:r>
            <a:r>
              <a:rPr lang="en-US" i="1" dirty="0" smtClean="0"/>
              <a:t>PowerPoint </a:t>
            </a:r>
          </a:p>
          <a:p>
            <a:pPr>
              <a:buNone/>
            </a:pPr>
            <a:r>
              <a:rPr lang="en-US" dirty="0" smtClean="0"/>
              <a:t>presentation.</a:t>
            </a:r>
          </a:p>
          <a:p>
            <a:pPr>
              <a:buNone/>
            </a:pPr>
            <a:endParaRPr lang="en-US" dirty="0" smtClean="0"/>
          </a:p>
          <a:p>
            <a:pPr>
              <a:buNone/>
            </a:pPr>
            <a:r>
              <a:rPr lang="en-US" dirty="0" smtClean="0"/>
              <a:t>Note: I will send a       </a:t>
            </a:r>
            <a:r>
              <a:rPr lang="en-US" i="1" dirty="0" err="1" smtClean="0"/>
              <a:t>Dropbox</a:t>
            </a:r>
            <a:r>
              <a:rPr lang="en-US" dirty="0" smtClean="0"/>
              <a:t> invite to </a:t>
            </a:r>
          </a:p>
          <a:p>
            <a:pPr>
              <a:buNone/>
            </a:pPr>
            <a:r>
              <a:rPr lang="en-US" dirty="0" smtClean="0"/>
              <a:t>those of you who submitted your E-mail </a:t>
            </a:r>
          </a:p>
          <a:p>
            <a:pPr>
              <a:buNone/>
            </a:pPr>
            <a:r>
              <a:rPr lang="en-US" dirty="0" smtClean="0"/>
              <a:t>address for you to access the session</a:t>
            </a:r>
          </a:p>
          <a:p>
            <a:pPr>
              <a:buNone/>
            </a:pPr>
            <a:r>
              <a:rPr lang="en-US" dirty="0" smtClean="0"/>
              <a:t> </a:t>
            </a:r>
            <a:r>
              <a:rPr lang="en-US" i="1" dirty="0" smtClean="0"/>
              <a:t>PowerPoint</a:t>
            </a:r>
            <a:r>
              <a:rPr lang="en-US" dirty="0" smtClean="0"/>
              <a:t> and handout. </a:t>
            </a:r>
          </a:p>
          <a:p>
            <a:endParaRPr lang="en-US" dirty="0"/>
          </a:p>
        </p:txBody>
      </p:sp>
      <p:pic>
        <p:nvPicPr>
          <p:cNvPr id="25" name="Picture 24" descr=":Screen Shot 2014-01-27 at 7.46.05 AM.png"/>
          <p:cNvPicPr/>
          <p:nvPr/>
        </p:nvPicPr>
        <p:blipFill>
          <a:blip r:embed="rId10">
            <a:clrChange>
              <a:clrFrom>
                <a:srgbClr val="FFFFFF"/>
              </a:clrFrom>
              <a:clrTo>
                <a:srgbClr val="FFFFFF">
                  <a:alpha val="0"/>
                </a:srgbClr>
              </a:clrTo>
            </a:clrChange>
          </a:blip>
          <a:srcRect/>
          <a:stretch>
            <a:fillRect/>
          </a:stretch>
        </p:blipFill>
        <p:spPr bwMode="auto">
          <a:xfrm>
            <a:off x="6445309" y="5353050"/>
            <a:ext cx="457200" cy="419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43904" y="1397000"/>
            <a:ext cx="8229600" cy="1143000"/>
          </a:xfrm>
        </p:spPr>
        <p:txBody>
          <a:bodyPr/>
          <a:lstStyle/>
          <a:p>
            <a:pPr algn="l"/>
            <a:r>
              <a:rPr lang="en-US" sz="2400" b="1" dirty="0" smtClean="0">
                <a:latin typeface="Arial"/>
                <a:cs typeface="Arial"/>
              </a:rPr>
              <a:t>Contact Info:</a:t>
            </a:r>
            <a:endParaRPr lang="en-US" sz="2400" b="1" dirty="0">
              <a:latin typeface="Arial"/>
              <a:cs typeface="Arial"/>
            </a:endParaRPr>
          </a:p>
        </p:txBody>
      </p:sp>
      <p:sp>
        <p:nvSpPr>
          <p:cNvPr id="5" name="Subtitle 8"/>
          <p:cNvSpPr txBox="1">
            <a:spLocks/>
          </p:cNvSpPr>
          <p:nvPr/>
        </p:nvSpPr>
        <p:spPr bwMode="auto">
          <a:xfrm>
            <a:off x="1386250" y="2681759"/>
            <a:ext cx="6400800" cy="26501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defRPr/>
            </a:pPr>
            <a:r>
              <a:rPr kumimoji="0" lang="en-US" sz="1800" b="1" i="0" u="none" strike="noStrike" kern="1200" cap="none" spc="0" normalizeH="0" baseline="0" noProof="0" dirty="0" smtClean="0">
                <a:ln>
                  <a:noFill/>
                </a:ln>
                <a:solidFill>
                  <a:schemeClr val="tx1"/>
                </a:solidFill>
                <a:effectLst/>
                <a:uLnTx/>
                <a:uFillTx/>
                <a:latin typeface="Arial"/>
                <a:ea typeface="Chalkduster"/>
                <a:cs typeface="Arial"/>
              </a:rPr>
              <a:t>                                    </a:t>
            </a:r>
            <a:r>
              <a:rPr kumimoji="0" lang="en-US" sz="1800" b="1" i="0" u="none" strike="noStrike" kern="1200" cap="none" spc="0" normalizeH="0" noProof="0" dirty="0" smtClean="0">
                <a:ln>
                  <a:noFill/>
                </a:ln>
                <a:solidFill>
                  <a:schemeClr val="tx1"/>
                </a:solidFill>
                <a:effectLst/>
                <a:uLnTx/>
                <a:uFillTx/>
                <a:latin typeface="Arial"/>
                <a:ea typeface="Chalkduster"/>
                <a:cs typeface="Arial"/>
              </a:rPr>
              <a:t> </a:t>
            </a:r>
            <a:r>
              <a:rPr kumimoji="0" lang="en-US" sz="1800" b="1" i="0" u="none" strike="noStrike" kern="1200" cap="none" spc="0" normalizeH="0" baseline="0" noProof="0" dirty="0" smtClean="0">
                <a:ln>
                  <a:noFill/>
                </a:ln>
                <a:solidFill>
                  <a:schemeClr val="tx1"/>
                </a:solidFill>
                <a:effectLst/>
                <a:uLnTx/>
                <a:uFillTx/>
                <a:latin typeface="Arial"/>
                <a:ea typeface="Chalkduster"/>
                <a:cs typeface="Arial"/>
              </a:rPr>
              <a:t>Wendy Bloom</a:t>
            </a:r>
            <a: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t/>
            </a:r>
            <a:b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br>
            <a: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t>                         </a:t>
            </a:r>
            <a:r>
              <a:rPr kumimoji="0" lang="en-US" sz="1800" b="0" i="0" u="none" strike="noStrike" kern="1200" cap="none" spc="0" normalizeH="0" baseline="0" noProof="0" dirty="0" smtClean="0">
                <a:ln>
                  <a:noFill/>
                </a:ln>
                <a:solidFill>
                  <a:schemeClr val="tx1">
                    <a:tint val="75000"/>
                  </a:schemeClr>
                </a:solidFill>
                <a:effectLst/>
                <a:uLnTx/>
                <a:uFillTx/>
                <a:latin typeface="Arial"/>
                <a:ea typeface="Chalkduster"/>
                <a:cs typeface="Arial"/>
                <a:hlinkClick r:id="rId3"/>
              </a:rPr>
              <a:t>Wendy.Bloom@fwcs.k12.in.us</a:t>
            </a:r>
            <a:r>
              <a:rPr kumimoji="0" lang="en-US" sz="1800" b="0" i="0" u="none" strike="noStrike" kern="1200" cap="none" spc="0" normalizeH="0" baseline="0" noProof="0" dirty="0" smtClean="0">
                <a:ln>
                  <a:noFill/>
                </a:ln>
                <a:solidFill>
                  <a:schemeClr val="tx1">
                    <a:tint val="75000"/>
                  </a:schemeClr>
                </a:solidFill>
                <a:effectLst/>
                <a:uLnTx/>
                <a:uFillTx/>
                <a:latin typeface="Arial"/>
                <a:ea typeface="Chalkduster"/>
                <a:cs typeface="Arial"/>
              </a:rPr>
              <a:t>         </a:t>
            </a:r>
            <a: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t/>
            </a:r>
            <a:b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br>
            <a: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t/>
            </a:r>
            <a:b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br>
            <a: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t>                                        </a:t>
            </a:r>
            <a:r>
              <a:rPr kumimoji="0" lang="en-US" sz="1800" b="1" i="0" u="none" strike="noStrike" kern="1200" cap="none" spc="0" normalizeH="0" baseline="0" noProof="0" dirty="0" smtClean="0">
                <a:ln>
                  <a:noFill/>
                </a:ln>
                <a:solidFill>
                  <a:srgbClr val="000000"/>
                </a:solidFill>
                <a:effectLst/>
                <a:uLnTx/>
                <a:uFillTx/>
                <a:latin typeface="Arial"/>
                <a:ea typeface="Chalkduster"/>
                <a:cs typeface="Arial"/>
              </a:rPr>
              <a:t>Blog Site:   </a:t>
            </a:r>
            <a: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t/>
            </a:r>
            <a:b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br>
            <a:r>
              <a:rPr kumimoji="0" lang="en-US" sz="1800" b="1" i="0" u="none" strike="noStrike" kern="1200" cap="none" spc="0" normalizeH="0" baseline="0" noProof="0" dirty="0" smtClean="0">
                <a:ln>
                  <a:noFill/>
                </a:ln>
                <a:solidFill>
                  <a:schemeClr val="tx1">
                    <a:tint val="75000"/>
                  </a:schemeClr>
                </a:solidFill>
                <a:effectLst/>
                <a:uLnTx/>
                <a:uFillTx/>
                <a:latin typeface="Arial"/>
                <a:ea typeface="Chalkduster"/>
                <a:cs typeface="Arial"/>
              </a:rPr>
              <a:t>                      </a:t>
            </a:r>
            <a:r>
              <a:rPr kumimoji="0" lang="en-US" sz="1800" b="0" i="0" u="none" strike="noStrike" kern="1200" cap="none" spc="0" normalizeH="0" baseline="0" noProof="0" dirty="0" smtClean="0">
                <a:ln>
                  <a:noFill/>
                </a:ln>
                <a:solidFill>
                  <a:schemeClr val="tx1">
                    <a:tint val="75000"/>
                  </a:schemeClr>
                </a:solidFill>
                <a:effectLst/>
                <a:uLnTx/>
                <a:uFillTx/>
                <a:latin typeface="Arial"/>
                <a:ea typeface="Chalkduster"/>
                <a:cs typeface="Arial"/>
                <a:hlinkClick r:id="rId4"/>
              </a:rPr>
              <a:t>http://bloomsinger.wordpress.com</a:t>
            </a:r>
            <a:r>
              <a:rPr kumimoji="0" lang="en-US" sz="1800" b="0" i="0" u="none" strike="noStrike" kern="1200" cap="none" spc="0" normalizeH="0" baseline="0" noProof="0" dirty="0" smtClean="0">
                <a:ln>
                  <a:noFill/>
                </a:ln>
                <a:solidFill>
                  <a:schemeClr val="tx1">
                    <a:tint val="75000"/>
                  </a:schemeClr>
                </a:solidFill>
                <a:effectLst/>
                <a:uLnTx/>
                <a:uFillTx/>
                <a:latin typeface="Arial"/>
                <a:ea typeface="Chalkduster"/>
                <a:cs typeface="Arial"/>
              </a:rPr>
              <a:t>             </a:t>
            </a:r>
          </a:p>
          <a:p>
            <a:pPr marL="0" marR="0" lvl="0" indent="0" algn="l" defTabSz="457200" rtl="0" eaLnBrk="0" fontAlgn="base" latinLnBrk="0" hangingPunct="0">
              <a:lnSpc>
                <a:spcPct val="100000"/>
              </a:lnSpc>
              <a:spcBef>
                <a:spcPct val="20000"/>
              </a:spcBef>
              <a:spcAft>
                <a:spcPct val="0"/>
              </a:spcAft>
              <a:buClrTx/>
              <a:buSzTx/>
              <a:buFont typeface="Arial" charset="0"/>
              <a:buNone/>
              <a:tabLst/>
              <a:defRPr/>
            </a:pPr>
            <a:endParaRPr kumimoji="0" lang="en-US" sz="1800" b="1" i="0" u="none" strike="noStrike" kern="1200" cap="none" spc="0" normalizeH="0" baseline="0" noProof="0" dirty="0" smtClean="0">
              <a:ln>
                <a:noFill/>
              </a:ln>
              <a:solidFill>
                <a:srgbClr val="000000"/>
              </a:solidFill>
              <a:effectLst/>
              <a:uLnTx/>
              <a:uFillTx/>
              <a:latin typeface="Arial"/>
              <a:ea typeface="Chalkduster"/>
              <a:cs typeface="Arial"/>
            </a:endParaRPr>
          </a:p>
          <a:p>
            <a:pPr marL="0" marR="0" lvl="0" indent="0" algn="l" defTabSz="457200" rtl="0" eaLnBrk="0" fontAlgn="base" latinLnBrk="0" hangingPunct="0">
              <a:lnSpc>
                <a:spcPct val="100000"/>
              </a:lnSpc>
              <a:spcBef>
                <a:spcPct val="20000"/>
              </a:spcBef>
              <a:spcAft>
                <a:spcPct val="0"/>
              </a:spcAft>
              <a:buClrTx/>
              <a:buSzTx/>
              <a:buFont typeface="Arial" charset="0"/>
              <a:buNone/>
              <a:tabLst/>
              <a:defRPr/>
            </a:pPr>
            <a:r>
              <a:rPr kumimoji="0" lang="en-US" sz="1800" b="1" i="0" u="none" strike="noStrike" kern="1200" cap="none" spc="0" normalizeH="0" baseline="0" noProof="0" dirty="0" smtClean="0">
                <a:ln>
                  <a:noFill/>
                </a:ln>
                <a:solidFill>
                  <a:srgbClr val="000000"/>
                </a:solidFill>
                <a:effectLst/>
                <a:uLnTx/>
                <a:uFillTx/>
                <a:latin typeface="Arial"/>
                <a:ea typeface="Chalkduster"/>
                <a:cs typeface="Arial"/>
              </a:rPr>
              <a:t>                                             Wiki:</a:t>
            </a:r>
          </a:p>
          <a:p>
            <a:pPr marL="0" marR="0" lvl="0" indent="0" algn="l" defTabSz="457200" rtl="0" eaLnBrk="0" fontAlgn="base" latinLnBrk="0" hangingPunct="0">
              <a:lnSpc>
                <a:spcPct val="100000"/>
              </a:lnSpc>
              <a:spcBef>
                <a:spcPct val="20000"/>
              </a:spcBef>
              <a:spcAft>
                <a:spcPct val="0"/>
              </a:spcAft>
              <a:buClrTx/>
              <a:buSzTx/>
              <a:buFont typeface="Arial" charset="0"/>
              <a:buNone/>
              <a:tabLst/>
              <a:defRPr/>
            </a:pPr>
            <a:r>
              <a:rPr kumimoji="0" lang="en-US" sz="1800" b="0" i="0" u="none" strike="noStrike" kern="1200" cap="none" spc="0" normalizeH="0" baseline="0" noProof="0" dirty="0" smtClean="0">
                <a:ln>
                  <a:noFill/>
                </a:ln>
                <a:solidFill>
                  <a:schemeClr val="tx1">
                    <a:tint val="75000"/>
                  </a:schemeClr>
                </a:solidFill>
                <a:effectLst/>
                <a:uLnTx/>
                <a:uFillTx/>
                <a:latin typeface="Arial"/>
                <a:ea typeface="Chalkduster"/>
                <a:cs typeface="Arial"/>
              </a:rPr>
              <a:t>                      </a:t>
            </a:r>
            <a:r>
              <a:rPr kumimoji="0" lang="en-US" sz="1800" b="0" i="0" u="none" strike="noStrike" kern="1200" cap="none" spc="0" normalizeH="0" baseline="0" noProof="0" dirty="0" smtClean="0">
                <a:ln>
                  <a:noFill/>
                </a:ln>
                <a:solidFill>
                  <a:schemeClr val="tx1">
                    <a:tint val="75000"/>
                  </a:schemeClr>
                </a:solidFill>
                <a:effectLst/>
                <a:uLnTx/>
                <a:uFillTx/>
                <a:latin typeface="Arial"/>
                <a:ea typeface="Chalkduster"/>
                <a:cs typeface="Arial"/>
                <a:hlinkClick r:id="rId5"/>
              </a:rPr>
              <a:t>http://musingswiki.wikispaces.com </a:t>
            </a:r>
            <a:endParaRPr kumimoji="0" lang="en-US" sz="180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pic>
        <p:nvPicPr>
          <p:cNvPr id="6" name="Picture 5">
            <a:hlinkClick r:id="rId6"/>
          </p:cNvPr>
          <p:cNvPicPr>
            <a:picLocks noChangeAspect="1"/>
          </p:cNvPicPr>
          <p:nvPr/>
        </p:nvPicPr>
        <p:blipFill>
          <a:blip r:embed="rId7">
            <a:clrChange>
              <a:clrFrom>
                <a:srgbClr val="96A099"/>
              </a:clrFrom>
              <a:clrTo>
                <a:srgbClr val="96A099">
                  <a:alpha val="0"/>
                </a:srgbClr>
              </a:clrTo>
            </a:clrChange>
          </a:blip>
          <a:srcRect/>
          <a:stretch>
            <a:fillRect/>
          </a:stretch>
        </p:blipFill>
        <p:spPr bwMode="auto">
          <a:xfrm>
            <a:off x="5123804" y="3454400"/>
            <a:ext cx="1651000" cy="368300"/>
          </a:xfrm>
          <a:prstGeom prst="rect">
            <a:avLst/>
          </a:prstGeom>
          <a:noFill/>
          <a:ln w="9525">
            <a:noFill/>
            <a:miter lim="800000"/>
            <a:headEnd/>
            <a:tailEnd/>
          </a:ln>
        </p:spPr>
      </p:pic>
      <p:pic>
        <p:nvPicPr>
          <p:cNvPr id="7" name="Picture 6">
            <a:hlinkClick r:id="rId8"/>
          </p:cNvPr>
          <p:cNvPicPr>
            <a:picLocks noChangeAspect="1"/>
          </p:cNvPicPr>
          <p:nvPr/>
        </p:nvPicPr>
        <p:blipFill>
          <a:blip r:embed="rId9">
            <a:clrChange>
              <a:clrFrom>
                <a:srgbClr val="FFFFFF"/>
              </a:clrFrom>
              <a:clrTo>
                <a:srgbClr val="FFFFFF">
                  <a:alpha val="0"/>
                </a:srgbClr>
              </a:clrTo>
            </a:clrChange>
          </a:blip>
          <a:srcRect/>
          <a:stretch>
            <a:fillRect/>
          </a:stretch>
        </p:blipFill>
        <p:spPr bwMode="auto">
          <a:xfrm>
            <a:off x="4958704" y="4394200"/>
            <a:ext cx="1663700" cy="33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Indiana Arts and the Common Core:</a:t>
            </a:r>
            <a:endParaRPr lang="en-US" sz="2400" b="1" dirty="0">
              <a:latin typeface="Arial"/>
              <a:cs typeface="Arial"/>
            </a:endParaRPr>
          </a:p>
        </p:txBody>
      </p:sp>
      <p:sp>
        <p:nvSpPr>
          <p:cNvPr id="3" name="Content Placeholder 2"/>
          <p:cNvSpPr>
            <a:spLocks noGrp="1"/>
          </p:cNvSpPr>
          <p:nvPr>
            <p:ph sz="half" idx="1"/>
          </p:nvPr>
        </p:nvSpPr>
        <p:spPr>
          <a:xfrm>
            <a:off x="457200" y="1600200"/>
            <a:ext cx="4038600" cy="5071128"/>
          </a:xfrm>
        </p:spPr>
        <p:txBody>
          <a:bodyPr/>
          <a:lstStyle/>
          <a:p>
            <a:pPr>
              <a:buFont typeface="Wingdings" charset="2"/>
              <a:buChar char="Ø"/>
            </a:pPr>
            <a:endParaRPr lang="en-US" sz="1800" b="1" dirty="0" smtClean="0">
              <a:latin typeface="Arial"/>
              <a:cs typeface="Arial"/>
            </a:endParaRPr>
          </a:p>
          <a:p>
            <a:pPr>
              <a:buFont typeface="Wingdings" charset="2"/>
              <a:buChar char="Ø"/>
            </a:pPr>
            <a:endParaRPr lang="en-US" sz="1800" b="1" dirty="0" smtClean="0">
              <a:latin typeface="Arial"/>
              <a:cs typeface="Arial"/>
            </a:endParaRPr>
          </a:p>
          <a:p>
            <a:pPr marL="0">
              <a:spcBef>
                <a:spcPts val="0"/>
              </a:spcBef>
              <a:spcAft>
                <a:spcPts val="0"/>
              </a:spcAft>
              <a:buFont typeface="Wingdings" charset="2"/>
              <a:buChar char="Ø"/>
            </a:pPr>
            <a:r>
              <a:rPr lang="en-US" sz="1800" b="1" dirty="0" smtClean="0">
                <a:latin typeface="Arial"/>
                <a:cs typeface="Arial"/>
              </a:rPr>
              <a:t>Indiana is NOT currently a</a:t>
            </a:r>
          </a:p>
          <a:p>
            <a:pPr marL="0">
              <a:spcBef>
                <a:spcPts val="0"/>
              </a:spcBef>
              <a:spcAft>
                <a:spcPts val="0"/>
              </a:spcAft>
              <a:buNone/>
            </a:pPr>
            <a:r>
              <a:rPr lang="en-US" sz="1800" b="1" dirty="0" smtClean="0">
                <a:latin typeface="Arial"/>
                <a:cs typeface="Arial"/>
              </a:rPr>
              <a:t>     Governing State in the PARCC</a:t>
            </a:r>
          </a:p>
          <a:p>
            <a:pPr marL="0">
              <a:spcBef>
                <a:spcPts val="0"/>
              </a:spcBef>
              <a:spcAft>
                <a:spcPts val="0"/>
              </a:spcAft>
              <a:buNone/>
            </a:pPr>
            <a:r>
              <a:rPr lang="en-US" sz="1800" b="1" dirty="0" smtClean="0">
                <a:latin typeface="Arial"/>
                <a:cs typeface="Arial"/>
              </a:rPr>
              <a:t>     Consortium:</a:t>
            </a:r>
          </a:p>
          <a:p>
            <a:pPr marL="0">
              <a:spcBef>
                <a:spcPts val="0"/>
              </a:spcBef>
              <a:spcAft>
                <a:spcPts val="0"/>
              </a:spcAft>
              <a:buNone/>
            </a:pPr>
            <a:r>
              <a:rPr lang="en-US" sz="1200" dirty="0" smtClean="0">
                <a:latin typeface="Arial"/>
                <a:cs typeface="Arial"/>
              </a:rPr>
              <a:t>        </a:t>
            </a:r>
            <a:r>
              <a:rPr lang="en-US" sz="1200" dirty="0" smtClean="0">
                <a:latin typeface="Arial"/>
                <a:cs typeface="Arial"/>
                <a:hlinkClick r:id="rId2"/>
              </a:rPr>
              <a:t>http://www.parcconline.org/indiana</a:t>
            </a:r>
            <a:endParaRPr lang="en-US" sz="1800" b="1" dirty="0" smtClean="0">
              <a:latin typeface="Arial"/>
              <a:cs typeface="Arial"/>
            </a:endParaRPr>
          </a:p>
          <a:p>
            <a:pPr marL="0">
              <a:spcBef>
                <a:spcPts val="0"/>
              </a:spcBef>
              <a:spcAft>
                <a:spcPts val="0"/>
              </a:spcAft>
              <a:buFont typeface="Wingdings" charset="2"/>
              <a:buChar char="Ø"/>
            </a:pPr>
            <a:r>
              <a:rPr lang="en-US" sz="1800" b="1" dirty="0" smtClean="0">
                <a:latin typeface="Arial"/>
                <a:cs typeface="Arial"/>
              </a:rPr>
              <a:t>Music Education Standards for </a:t>
            </a:r>
          </a:p>
          <a:p>
            <a:pPr marL="0">
              <a:spcBef>
                <a:spcPts val="0"/>
              </a:spcBef>
              <a:spcAft>
                <a:spcPts val="0"/>
              </a:spcAft>
              <a:buNone/>
            </a:pPr>
            <a:r>
              <a:rPr lang="en-US" sz="1800" b="1" dirty="0" smtClean="0">
                <a:latin typeface="Arial"/>
                <a:cs typeface="Arial"/>
              </a:rPr>
              <a:t>      Indiana: </a:t>
            </a:r>
          </a:p>
          <a:p>
            <a:pPr marL="0">
              <a:spcBef>
                <a:spcPts val="0"/>
              </a:spcBef>
              <a:spcAft>
                <a:spcPts val="0"/>
              </a:spcAft>
              <a:buNone/>
            </a:pPr>
            <a:r>
              <a:rPr lang="en-US" sz="1200" dirty="0" smtClean="0">
                <a:latin typeface="Arial"/>
                <a:cs typeface="Arial"/>
              </a:rPr>
              <a:t>         </a:t>
            </a:r>
            <a:r>
              <a:rPr lang="en-US" sz="1200" u="sng" dirty="0" smtClean="0">
                <a:latin typeface="Arial"/>
                <a:cs typeface="Arial"/>
                <a:hlinkClick r:id="rId3"/>
              </a:rPr>
              <a:t>http://musicstandards.org/states/indiana</a:t>
            </a:r>
            <a:endParaRPr lang="en-US" sz="1800" b="1" dirty="0" smtClean="0">
              <a:latin typeface="Arial"/>
              <a:cs typeface="Arial"/>
            </a:endParaRPr>
          </a:p>
          <a:p>
            <a:pPr marL="0">
              <a:spcBef>
                <a:spcPts val="0"/>
              </a:spcBef>
              <a:spcAft>
                <a:spcPts val="0"/>
              </a:spcAft>
              <a:buFont typeface="Wingdings" charset="2"/>
              <a:buChar char="Ø"/>
            </a:pPr>
            <a:r>
              <a:rPr lang="en-US" sz="1800" b="1" dirty="0" smtClean="0">
                <a:latin typeface="Arial"/>
                <a:cs typeface="Arial"/>
              </a:rPr>
              <a:t>Indiana Common Core and</a:t>
            </a:r>
          </a:p>
          <a:p>
            <a:pPr marL="400050" lvl="2">
              <a:spcBef>
                <a:spcPts val="0"/>
              </a:spcBef>
              <a:spcAft>
                <a:spcPts val="0"/>
              </a:spcAft>
              <a:buNone/>
            </a:pPr>
            <a:r>
              <a:rPr lang="en-US" sz="1000" b="1" dirty="0" smtClean="0">
                <a:latin typeface="Arial"/>
                <a:cs typeface="Arial"/>
              </a:rPr>
              <a:t>     </a:t>
            </a:r>
            <a:r>
              <a:rPr lang="en-US" sz="1400" b="1" dirty="0" smtClean="0">
                <a:latin typeface="Arial"/>
                <a:cs typeface="Arial"/>
              </a:rPr>
              <a:t>Academic Standards: </a:t>
            </a:r>
            <a:r>
              <a:rPr lang="en-US" sz="1200" u="sng" dirty="0" smtClean="0">
                <a:latin typeface="Arial"/>
                <a:cs typeface="Arial"/>
                <a:hlinkClick r:id="rId4"/>
              </a:rPr>
              <a:t>https://learningconnection.doe.in.gov/StandardsAbout.aspx?art=11</a:t>
            </a:r>
            <a:r>
              <a:rPr lang="en-US" sz="1200" dirty="0" smtClean="0">
                <a:latin typeface="Arial"/>
                <a:cs typeface="Arial"/>
              </a:rPr>
              <a:t> </a:t>
            </a:r>
            <a:r>
              <a:rPr lang="en-US" sz="800" b="1" dirty="0" smtClean="0">
                <a:latin typeface="Arial"/>
                <a:cs typeface="Arial"/>
              </a:rPr>
              <a:t>		</a:t>
            </a:r>
            <a:r>
              <a:rPr lang="en-US" sz="1400" b="1" dirty="0" smtClean="0">
                <a:latin typeface="Arial"/>
                <a:cs typeface="Arial"/>
              </a:rPr>
              <a:t>	</a:t>
            </a:r>
            <a:endParaRPr lang="en-US" sz="800" dirty="0" smtClean="0">
              <a:latin typeface="Arial"/>
              <a:cs typeface="Arial"/>
            </a:endParaRPr>
          </a:p>
          <a:p>
            <a:pPr>
              <a:buFont typeface="Wingdings" charset="2"/>
              <a:buChar char="Ø"/>
            </a:pPr>
            <a:r>
              <a:rPr lang="en-US" sz="1800" b="1" dirty="0" smtClean="0">
                <a:latin typeface="Arial"/>
                <a:cs typeface="Arial"/>
              </a:rPr>
              <a:t>Indiana Academic Standards With Literacy Standards:</a:t>
            </a:r>
            <a:r>
              <a:rPr lang="en-US" sz="1200" u="sng" dirty="0" smtClean="0">
                <a:hlinkClick r:id="rId5" action="ppaction://hlinkfile"/>
              </a:rPr>
              <a:t>http://musicstandards.org/wp-content/uploads/2012/04/IN_Music_Standards_2010.pdf</a:t>
            </a:r>
            <a:endParaRPr lang="en-US" sz="1200" dirty="0" smtClean="0"/>
          </a:p>
          <a:p>
            <a:pPr>
              <a:buNone/>
            </a:pPr>
            <a:endParaRPr lang="en-US" sz="1200" dirty="0" smtClean="0"/>
          </a:p>
          <a:p>
            <a:pPr>
              <a:buNone/>
            </a:pPr>
            <a:endParaRPr lang="en-US" sz="1200" dirty="0" smtClean="0">
              <a:latin typeface="Arial"/>
              <a:cs typeface="Arial"/>
            </a:endParaRPr>
          </a:p>
          <a:p>
            <a:pPr>
              <a:buNone/>
            </a:pPr>
            <a:endParaRPr lang="en-US" sz="1200" dirty="0" smtClean="0">
              <a:latin typeface="Arial"/>
              <a:cs typeface="Arial"/>
            </a:endParaRPr>
          </a:p>
          <a:p>
            <a:pPr>
              <a:buNone/>
            </a:pPr>
            <a:endParaRPr lang="en-US" sz="1800" dirty="0"/>
          </a:p>
        </p:txBody>
      </p:sp>
      <p:sp>
        <p:nvSpPr>
          <p:cNvPr id="4" name="Content Placeholder 3"/>
          <p:cNvSpPr>
            <a:spLocks noGrp="1"/>
          </p:cNvSpPr>
          <p:nvPr>
            <p:ph sz="half" idx="2"/>
          </p:nvPr>
        </p:nvSpPr>
        <p:spPr>
          <a:xfrm>
            <a:off x="4648200" y="1257300"/>
            <a:ext cx="4038600" cy="5418138"/>
          </a:xfrm>
        </p:spPr>
        <p:txBody>
          <a:bodyPr/>
          <a:lstStyle/>
          <a:p>
            <a:pPr>
              <a:buNone/>
            </a:pPr>
            <a:r>
              <a:rPr lang="en-US" sz="1800" i="1" dirty="0" smtClean="0">
                <a:latin typeface="Arial"/>
                <a:cs typeface="Arial"/>
              </a:rPr>
              <a:t>The Literacy Standards for Music </a:t>
            </a:r>
          </a:p>
          <a:p>
            <a:pPr>
              <a:buNone/>
            </a:pPr>
            <a:r>
              <a:rPr lang="en-US" sz="1800" i="1" dirty="0" smtClean="0">
                <a:latin typeface="Arial"/>
                <a:cs typeface="Arial"/>
              </a:rPr>
              <a:t>emerged with the Indiana State Board </a:t>
            </a:r>
          </a:p>
          <a:p>
            <a:pPr>
              <a:buNone/>
            </a:pPr>
            <a:r>
              <a:rPr lang="en-US" sz="1800" i="1" dirty="0" smtClean="0">
                <a:latin typeface="Arial"/>
                <a:cs typeface="Arial"/>
              </a:rPr>
              <a:t>Of Education’s adoption of the </a:t>
            </a:r>
          </a:p>
          <a:p>
            <a:pPr>
              <a:buNone/>
            </a:pPr>
            <a:r>
              <a:rPr lang="en-US" sz="1800" i="1" dirty="0" smtClean="0">
                <a:latin typeface="Arial"/>
                <a:cs typeface="Arial"/>
              </a:rPr>
              <a:t>Common Core State Standards in the </a:t>
            </a:r>
          </a:p>
          <a:p>
            <a:pPr>
              <a:buNone/>
            </a:pPr>
            <a:r>
              <a:rPr lang="en-US" sz="1800" i="1" dirty="0" smtClean="0">
                <a:latin typeface="Arial"/>
                <a:cs typeface="Arial"/>
              </a:rPr>
              <a:t>area of Reading and Writing for </a:t>
            </a:r>
          </a:p>
          <a:p>
            <a:pPr>
              <a:buNone/>
            </a:pPr>
            <a:r>
              <a:rPr lang="en-US" sz="1800" i="1" dirty="0" smtClean="0">
                <a:latin typeface="Arial"/>
                <a:cs typeface="Arial"/>
              </a:rPr>
              <a:t>Literacy in Technical Subjects. The </a:t>
            </a:r>
          </a:p>
          <a:p>
            <a:pPr>
              <a:buNone/>
            </a:pPr>
            <a:r>
              <a:rPr lang="en-US" sz="1800" i="1" dirty="0" smtClean="0">
                <a:latin typeface="Arial"/>
                <a:cs typeface="Arial"/>
              </a:rPr>
              <a:t>Literacy Standards establish that </a:t>
            </a:r>
          </a:p>
          <a:p>
            <a:pPr>
              <a:buNone/>
            </a:pPr>
            <a:r>
              <a:rPr lang="en-US" sz="1800" i="1" dirty="0" smtClean="0">
                <a:latin typeface="Arial"/>
                <a:cs typeface="Arial"/>
              </a:rPr>
              <a:t>instruction in reading and writing is a </a:t>
            </a:r>
          </a:p>
          <a:p>
            <a:pPr>
              <a:buNone/>
            </a:pPr>
            <a:r>
              <a:rPr lang="en-US" sz="1800" i="1" dirty="0" smtClean="0">
                <a:latin typeface="Arial"/>
                <a:cs typeface="Arial"/>
              </a:rPr>
              <a:t>Shared responsibility. The Literacy </a:t>
            </a:r>
          </a:p>
          <a:p>
            <a:pPr>
              <a:buNone/>
            </a:pPr>
            <a:r>
              <a:rPr lang="en-US" sz="1800" i="1" dirty="0" smtClean="0">
                <a:latin typeface="Arial"/>
                <a:cs typeface="Arial"/>
              </a:rPr>
              <a:t>Standards are predicated on teachers </a:t>
            </a:r>
          </a:p>
          <a:p>
            <a:pPr>
              <a:buNone/>
            </a:pPr>
            <a:r>
              <a:rPr lang="en-US" sz="1800" i="1" dirty="0" smtClean="0">
                <a:latin typeface="Arial"/>
                <a:cs typeface="Arial"/>
              </a:rPr>
              <a:t>in the content areas using their </a:t>
            </a:r>
          </a:p>
          <a:p>
            <a:pPr>
              <a:buNone/>
            </a:pPr>
            <a:r>
              <a:rPr lang="en-US" sz="1800" i="1" dirty="0" smtClean="0">
                <a:latin typeface="Arial"/>
                <a:cs typeface="Arial"/>
              </a:rPr>
              <a:t>unique disciplinary expertise to help </a:t>
            </a:r>
          </a:p>
          <a:p>
            <a:pPr>
              <a:buNone/>
            </a:pPr>
            <a:r>
              <a:rPr lang="en-US" sz="1800" i="1" dirty="0" smtClean="0">
                <a:latin typeface="Arial"/>
                <a:cs typeface="Arial"/>
              </a:rPr>
              <a:t>students meet the particular </a:t>
            </a:r>
          </a:p>
          <a:p>
            <a:pPr>
              <a:buNone/>
            </a:pPr>
            <a:r>
              <a:rPr lang="en-US" sz="1800" i="1" dirty="0" smtClean="0">
                <a:latin typeface="Arial"/>
                <a:cs typeface="Arial"/>
              </a:rPr>
              <a:t>challenges of reading and writing in </a:t>
            </a:r>
          </a:p>
          <a:p>
            <a:pPr>
              <a:buNone/>
            </a:pPr>
            <a:r>
              <a:rPr lang="en-US" sz="1800" i="1" dirty="0" smtClean="0">
                <a:latin typeface="Arial"/>
                <a:cs typeface="Arial"/>
              </a:rPr>
              <a:t>their respective fields.</a:t>
            </a:r>
          </a:p>
          <a:p>
            <a:pPr>
              <a:buNone/>
            </a:pPr>
            <a:endParaRPr lang="en-US" sz="1200" i="1" dirty="0" smtClean="0">
              <a:latin typeface="Arial"/>
              <a:cs typeface="Arial"/>
            </a:endParaRPr>
          </a:p>
          <a:p>
            <a:pPr marL="0">
              <a:spcBef>
                <a:spcPts val="0"/>
              </a:spcBef>
              <a:buNone/>
            </a:pPr>
            <a:r>
              <a:rPr lang="en-US" sz="1200" i="1" dirty="0" smtClean="0">
                <a:latin typeface="Arial"/>
                <a:cs typeface="Arial"/>
              </a:rPr>
              <a:t>From: </a:t>
            </a:r>
            <a:r>
              <a:rPr lang="en-US" sz="1200" dirty="0" smtClean="0">
                <a:latin typeface="Arial"/>
                <a:cs typeface="Arial"/>
              </a:rPr>
              <a:t>Music Education Standards for Indiana: </a:t>
            </a:r>
          </a:p>
          <a:p>
            <a:pPr marL="0">
              <a:spcBef>
                <a:spcPts val="0"/>
              </a:spcBef>
              <a:buNone/>
            </a:pPr>
            <a:r>
              <a:rPr lang="en-US" sz="1200" u="sng" dirty="0" smtClean="0">
                <a:latin typeface="Arial"/>
                <a:cs typeface="Arial"/>
                <a:hlinkClick r:id="rId3"/>
              </a:rPr>
              <a:t>http://musicstandards.org/states/indiana</a:t>
            </a:r>
            <a:endParaRPr lang="en-US" sz="1200" dirty="0" smtClean="0">
              <a:latin typeface="Arial"/>
              <a:cs typeface="Arial"/>
            </a:endParaRPr>
          </a:p>
          <a:p>
            <a:pPr>
              <a:buNone/>
            </a:pPr>
            <a:r>
              <a:rPr lang="en-US" sz="1800" i="1" dirty="0" smtClean="0">
                <a:latin typeface="Arial"/>
                <a:cs typeface="Arial"/>
              </a:rPr>
              <a:t> </a:t>
            </a:r>
            <a:endParaRPr lang="en-US" sz="1200" i="1" dirty="0" smtClean="0">
              <a:latin typeface="Arial"/>
              <a:cs typeface="Arial"/>
            </a:endParaRPr>
          </a:p>
          <a:p>
            <a:pPr>
              <a:buNone/>
            </a:pPr>
            <a:endParaRPr lang="en-US" sz="1800" i="1" dirty="0">
              <a:latin typeface="ArialFrom:"/>
              <a:cs typeface="ArialFrom:"/>
            </a:endParaRPr>
          </a:p>
        </p:txBody>
      </p:sp>
      <p:pic>
        <p:nvPicPr>
          <p:cNvPr id="5" name="Picture 4" descr="LC_logo.gif"/>
          <p:cNvPicPr>
            <a:picLocks noChangeAspect="1"/>
          </p:cNvPicPr>
          <p:nvPr/>
        </p:nvPicPr>
        <p:blipFill>
          <a:blip r:embed="rId6">
            <a:clrChange>
              <a:clrFrom>
                <a:srgbClr val="F7F7F7"/>
              </a:clrFrom>
              <a:clrTo>
                <a:srgbClr val="F7F7F7">
                  <a:alpha val="0"/>
                </a:srgbClr>
              </a:clrTo>
            </a:clrChange>
          </a:blip>
          <a:stretch>
            <a:fillRect/>
          </a:stretch>
        </p:blipFill>
        <p:spPr>
          <a:xfrm>
            <a:off x="457200" y="1278737"/>
            <a:ext cx="3352800" cy="75102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l"/>
            <a:r>
              <a:rPr lang="en-US" sz="2400" b="1" dirty="0" smtClean="0">
                <a:latin typeface="Arial"/>
                <a:cs typeface="Arial"/>
              </a:rPr>
              <a:t/>
            </a:r>
            <a:br>
              <a:rPr lang="en-US" sz="2400" b="1" dirty="0" smtClean="0">
                <a:latin typeface="Arial"/>
                <a:cs typeface="Arial"/>
              </a:rPr>
            </a:br>
            <a:r>
              <a:rPr lang="en-US" sz="2400" b="1" dirty="0" smtClean="0">
                <a:latin typeface="Arial"/>
                <a:cs typeface="Arial"/>
              </a:rPr>
              <a:t>The Common Core State Standards and the Arts:</a:t>
            </a:r>
            <a:r>
              <a:rPr lang="en-US" sz="3200" b="1" dirty="0" smtClean="0">
                <a:latin typeface="Cambria"/>
                <a:cs typeface="Cambria"/>
              </a:rPr>
              <a:t/>
            </a:r>
            <a:br>
              <a:rPr lang="en-US" sz="3200" b="1" dirty="0" smtClean="0">
                <a:latin typeface="Cambria"/>
                <a:cs typeface="Cambria"/>
              </a:rPr>
            </a:br>
            <a:endParaRPr lang="en-US" sz="3200" dirty="0"/>
          </a:p>
        </p:txBody>
      </p:sp>
      <p:sp>
        <p:nvSpPr>
          <p:cNvPr id="14337" name="Content Placeholder 2"/>
          <p:cNvSpPr>
            <a:spLocks noGrp="1"/>
          </p:cNvSpPr>
          <p:nvPr>
            <p:ph type="body" orient="vert" idx="1"/>
          </p:nvPr>
        </p:nvSpPr>
        <p:spPr/>
        <p:txBody>
          <a:bodyPr/>
          <a:lstStyle/>
          <a:p>
            <a:pPr eaLnBrk="1" hangingPunct="1">
              <a:lnSpc>
                <a:spcPct val="80000"/>
              </a:lnSpc>
              <a:buFont typeface="Arial" charset="0"/>
              <a:buNone/>
            </a:pPr>
            <a:endParaRPr lang="en-US" sz="300" dirty="0" smtClean="0"/>
          </a:p>
          <a:p>
            <a:pPr eaLnBrk="1" hangingPunct="1">
              <a:lnSpc>
                <a:spcPct val="80000"/>
              </a:lnSpc>
              <a:buFont typeface="Arial" charset="0"/>
              <a:buNone/>
            </a:pPr>
            <a:r>
              <a:rPr lang="en-US" sz="300" dirty="0" smtClean="0"/>
              <a:t> </a:t>
            </a:r>
          </a:p>
          <a:p>
            <a:pPr lvl="1" eaLnBrk="1" hangingPunct="1">
              <a:lnSpc>
                <a:spcPct val="80000"/>
              </a:lnSpc>
              <a:buFont typeface="Arial" charset="0"/>
              <a:buNone/>
            </a:pPr>
            <a:endParaRPr lang="en-US" sz="400" dirty="0" smtClean="0"/>
          </a:p>
        </p:txBody>
      </p:sp>
      <p:sp>
        <p:nvSpPr>
          <p:cNvPr id="5" name="TextBox 4"/>
          <p:cNvSpPr txBox="1"/>
          <p:nvPr/>
        </p:nvSpPr>
        <p:spPr>
          <a:xfrm>
            <a:off x="457200" y="387350"/>
            <a:ext cx="7778703" cy="6083300"/>
          </a:xfrm>
          <a:prstGeom prst="rect">
            <a:avLst/>
          </a:prstGeom>
          <a:noFill/>
        </p:spPr>
        <p:txBody>
          <a:bodyPr wrap="square" rtlCol="0">
            <a:spAutoFit/>
          </a:bodyPr>
          <a:lstStyle/>
          <a:p>
            <a:endParaRPr lang="en-US" dirty="0"/>
          </a:p>
        </p:txBody>
      </p:sp>
      <p:sp>
        <p:nvSpPr>
          <p:cNvPr id="6" name="TextBox 5"/>
          <p:cNvSpPr txBox="1"/>
          <p:nvPr/>
        </p:nvSpPr>
        <p:spPr>
          <a:xfrm>
            <a:off x="815974" y="1600200"/>
            <a:ext cx="7153275" cy="6001643"/>
          </a:xfrm>
          <a:prstGeom prst="rect">
            <a:avLst/>
          </a:prstGeom>
          <a:noFill/>
        </p:spPr>
        <p:txBody>
          <a:bodyPr wrap="square" rtlCol="0">
            <a:spAutoFit/>
          </a:bodyPr>
          <a:lstStyle/>
          <a:p>
            <a:endParaRPr lang="en-US" b="1" dirty="0" smtClean="0">
              <a:latin typeface="Arial"/>
              <a:cs typeface="Arial"/>
            </a:endParaRPr>
          </a:p>
          <a:p>
            <a:endParaRPr lang="en-US" b="1" dirty="0" smtClean="0">
              <a:latin typeface="Arial"/>
              <a:cs typeface="Arial"/>
            </a:endParaRPr>
          </a:p>
          <a:p>
            <a:endParaRPr lang="en-US" b="1" dirty="0" smtClean="0">
              <a:latin typeface="Arial"/>
              <a:cs typeface="Arial"/>
            </a:endParaRPr>
          </a:p>
          <a:p>
            <a:pPr>
              <a:spcAft>
                <a:spcPts val="0"/>
              </a:spcAft>
              <a:buFont typeface="Wingdings" charset="2"/>
              <a:buChar char="Ø"/>
            </a:pPr>
            <a:r>
              <a:rPr lang="en-US" b="1" dirty="0" smtClean="0">
                <a:latin typeface="Arial"/>
                <a:cs typeface="Arial"/>
              </a:rPr>
              <a:t>  Comments by David Coleman, President &amp; CEO of College</a:t>
            </a:r>
          </a:p>
          <a:p>
            <a:pPr>
              <a:spcAft>
                <a:spcPts val="0"/>
              </a:spcAft>
            </a:pPr>
            <a:r>
              <a:rPr lang="en-US" b="1" dirty="0" smtClean="0">
                <a:latin typeface="Arial"/>
                <a:cs typeface="Arial"/>
              </a:rPr>
              <a:t>     Board; Architect of CCSS</a:t>
            </a:r>
          </a:p>
          <a:p>
            <a:pPr>
              <a:spcAft>
                <a:spcPts val="0"/>
              </a:spcAft>
            </a:pPr>
            <a:r>
              <a:rPr lang="en-US" sz="1200" b="1" dirty="0" smtClean="0">
                <a:latin typeface="Arial"/>
                <a:cs typeface="Arial"/>
              </a:rPr>
              <a:t>        </a:t>
            </a:r>
            <a:r>
              <a:rPr lang="en-US" sz="1200" dirty="0" smtClean="0">
                <a:latin typeface="Arial"/>
                <a:cs typeface="Arial"/>
                <a:hlinkClick r:id="rId2"/>
              </a:rPr>
              <a:t>http://blog.artsusa.org/2012/09/17/common-core-architect-adds-to-blog-salon-discussion</a:t>
            </a:r>
            <a:endParaRPr lang="en-US" sz="1200" dirty="0" smtClean="0">
              <a:latin typeface="Arial"/>
              <a:cs typeface="Arial"/>
            </a:endParaRPr>
          </a:p>
          <a:p>
            <a:endParaRPr lang="en-US" b="1" dirty="0" smtClean="0">
              <a:latin typeface="Arial"/>
              <a:cs typeface="Arial"/>
            </a:endParaRPr>
          </a:p>
          <a:p>
            <a:r>
              <a:rPr lang="en-US" i="1" dirty="0" smtClean="0">
                <a:latin typeface="Arial"/>
                <a:cs typeface="Arial"/>
              </a:rPr>
              <a:t>“The great news is that the standards call on so many things the arts do well. The tradition of careful observation, attention to evidence and artists’ choices, the love of taking an artist’s work seriously lies at the heart of these standards.”</a:t>
            </a:r>
          </a:p>
          <a:p>
            <a:endParaRPr lang="en-US" i="1" dirty="0" smtClean="0">
              <a:latin typeface="Arial"/>
              <a:cs typeface="Arial"/>
            </a:endParaRPr>
          </a:p>
          <a:p>
            <a:r>
              <a:rPr lang="en-US" i="1" dirty="0" smtClean="0">
                <a:latin typeface="Arial"/>
                <a:cs typeface="Arial"/>
              </a:rPr>
              <a:t>“No one looks at a great work of art once; likewise, any great piece of writing deserves careful consideration and reconsideration. The arts can train students to look and look again; to listen and listen until one really hears.” </a:t>
            </a:r>
          </a:p>
          <a:p>
            <a:endParaRPr lang="en-US" sz="1200" i="1" dirty="0" smtClean="0">
              <a:latin typeface="Arial"/>
              <a:cs typeface="Arial"/>
            </a:endParaRPr>
          </a:p>
          <a:p>
            <a:r>
              <a:rPr lang="en-US" sz="1200" i="1" dirty="0" smtClean="0">
                <a:latin typeface="Arial"/>
                <a:cs typeface="Arial"/>
              </a:rPr>
              <a:t>From: Comments by David Coleman, President &amp; CEO of College Board; Architect of CCSS </a:t>
            </a:r>
          </a:p>
          <a:p>
            <a:r>
              <a:rPr lang="en-US" sz="1200" dirty="0" smtClean="0">
                <a:latin typeface="Arial"/>
                <a:cs typeface="Arial"/>
                <a:hlinkClick r:id="rId2"/>
              </a:rPr>
              <a:t>http://blog.artsusa.org/2012/09/17/common-core-architect-adds-to-blog-salon-discussion</a:t>
            </a:r>
            <a:endParaRPr lang="en-US" sz="1200" dirty="0" smtClean="0">
              <a:latin typeface="Arial"/>
              <a:cs typeface="Arial"/>
            </a:endParaRPr>
          </a:p>
          <a:p>
            <a:endParaRPr lang="en-US" sz="1200" i="1" dirty="0" smtClean="0">
              <a:latin typeface="Arial"/>
              <a:cs typeface="Arial"/>
            </a:endParaRPr>
          </a:p>
          <a:p>
            <a:r>
              <a:rPr lang="en-US" sz="2400" b="1" dirty="0" smtClean="0">
                <a:latin typeface="Arial"/>
                <a:cs typeface="Arial"/>
              </a:rPr>
              <a:t> </a:t>
            </a:r>
          </a:p>
          <a:p>
            <a:r>
              <a:rPr lang="en-US" sz="2400" dirty="0" smtClean="0">
                <a:latin typeface="Arial"/>
                <a:cs typeface="Arial"/>
              </a:rPr>
              <a:t> </a:t>
            </a:r>
            <a:endParaRPr lang="en-US" sz="2400" b="1" dirty="0">
              <a:latin typeface="Arial"/>
              <a:cs typeface="Arial"/>
            </a:endParaRPr>
          </a:p>
        </p:txBody>
      </p:sp>
      <p:pic>
        <p:nvPicPr>
          <p:cNvPr id="8" name="Picture 7" descr="Screen Shot 2014-01-25 at 5.26.38 AM.png"/>
          <p:cNvPicPr>
            <a:picLocks noChangeAspect="1"/>
          </p:cNvPicPr>
          <p:nvPr/>
        </p:nvPicPr>
        <p:blipFill>
          <a:blip r:embed="rId3">
            <a:clrChange>
              <a:clrFrom>
                <a:srgbClr val="F2F2F2"/>
              </a:clrFrom>
              <a:clrTo>
                <a:srgbClr val="F2F2F2">
                  <a:alpha val="0"/>
                </a:srgbClr>
              </a:clrTo>
            </a:clrChange>
          </a:blip>
          <a:stretch>
            <a:fillRect/>
          </a:stretch>
        </p:blipFill>
        <p:spPr>
          <a:xfrm>
            <a:off x="6769054" y="1935750"/>
            <a:ext cx="1466849" cy="462376"/>
          </a:xfrm>
          <a:prstGeom prst="rect">
            <a:avLst/>
          </a:prstGeom>
        </p:spPr>
      </p:pic>
      <p:pic>
        <p:nvPicPr>
          <p:cNvPr id="10" name="Picture 9" descr="Screen Shot 2014-01-25 at 4.47.29 AM.png"/>
          <p:cNvPicPr>
            <a:picLocks noChangeAspect="1"/>
          </p:cNvPicPr>
          <p:nvPr/>
        </p:nvPicPr>
        <p:blipFill>
          <a:blip r:embed="rId4">
            <a:clrChange>
              <a:clrFrom>
                <a:srgbClr val="FFFFFF"/>
              </a:clrFrom>
              <a:clrTo>
                <a:srgbClr val="FFFFFF">
                  <a:alpha val="0"/>
                </a:srgbClr>
              </a:clrTo>
            </a:clrChange>
          </a:blip>
          <a:stretch>
            <a:fillRect/>
          </a:stretch>
        </p:blipFill>
        <p:spPr>
          <a:xfrm>
            <a:off x="615950" y="1106022"/>
            <a:ext cx="2850089" cy="106091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Common Core and the Arts in the Context of 21</a:t>
            </a:r>
            <a:r>
              <a:rPr lang="en-US" sz="2400" b="1" baseline="30000" dirty="0" smtClean="0">
                <a:latin typeface="Arial"/>
                <a:cs typeface="Arial"/>
              </a:rPr>
              <a:t>st</a:t>
            </a:r>
            <a:r>
              <a:rPr lang="en-US" sz="2400" b="1" dirty="0" smtClean="0">
                <a:latin typeface="Arial"/>
                <a:cs typeface="Arial"/>
              </a:rPr>
              <a:t> Century Learning:</a:t>
            </a:r>
            <a:endParaRPr lang="en-US" sz="2400" b="1" dirty="0">
              <a:latin typeface="Arial"/>
              <a:cs typeface="Arial"/>
            </a:endParaRPr>
          </a:p>
        </p:txBody>
      </p:sp>
      <p:sp>
        <p:nvSpPr>
          <p:cNvPr id="3" name="Content Placeholder 2"/>
          <p:cNvSpPr>
            <a:spLocks noGrp="1"/>
          </p:cNvSpPr>
          <p:nvPr>
            <p:ph sz="half" idx="1"/>
          </p:nvPr>
        </p:nvSpPr>
        <p:spPr>
          <a:xfrm>
            <a:off x="457200" y="2946400"/>
            <a:ext cx="4038600" cy="3911600"/>
          </a:xfrm>
        </p:spPr>
        <p:txBody>
          <a:bodyPr/>
          <a:lstStyle/>
          <a:p>
            <a:pPr marL="0">
              <a:spcBef>
                <a:spcPts val="0"/>
              </a:spcBef>
              <a:buFont typeface="Wingdings" charset="2"/>
              <a:buChar char="Ø"/>
            </a:pPr>
            <a:endParaRPr lang="en-US" sz="1800" b="1" dirty="0" smtClean="0"/>
          </a:p>
          <a:p>
            <a:pPr marL="0">
              <a:spcBef>
                <a:spcPts val="0"/>
              </a:spcBef>
              <a:buNone/>
            </a:pPr>
            <a:endParaRPr lang="en-US" sz="1800" b="1" dirty="0" smtClean="0">
              <a:latin typeface="Arial"/>
              <a:cs typeface="Arial"/>
            </a:endParaRPr>
          </a:p>
          <a:p>
            <a:pPr marL="0">
              <a:spcBef>
                <a:spcPts val="0"/>
              </a:spcBef>
              <a:buFont typeface="Wingdings" charset="2"/>
              <a:buChar char="Ø"/>
            </a:pPr>
            <a:r>
              <a:rPr lang="en-US" sz="1800" b="1" dirty="0" smtClean="0">
                <a:latin typeface="Arial"/>
                <a:cs typeface="Arial"/>
              </a:rPr>
              <a:t>Critical Thinking and Problem</a:t>
            </a:r>
          </a:p>
          <a:p>
            <a:pPr marL="0">
              <a:spcBef>
                <a:spcPts val="0"/>
              </a:spcBef>
              <a:buNone/>
            </a:pPr>
            <a:r>
              <a:rPr lang="en-US" sz="1800" b="1" dirty="0" smtClean="0">
                <a:latin typeface="Arial"/>
                <a:cs typeface="Arial"/>
              </a:rPr>
              <a:t>     Solving</a:t>
            </a:r>
          </a:p>
          <a:p>
            <a:pPr marL="0">
              <a:spcBef>
                <a:spcPts val="0"/>
              </a:spcBef>
              <a:buFont typeface="Wingdings" charset="2"/>
              <a:buChar char="Ø"/>
            </a:pPr>
            <a:r>
              <a:rPr lang="en-US" sz="1800" b="1" dirty="0" smtClean="0">
                <a:latin typeface="Arial"/>
                <a:cs typeface="Arial"/>
              </a:rPr>
              <a:t>Creating Personal Meaning</a:t>
            </a:r>
          </a:p>
          <a:p>
            <a:pPr marL="0">
              <a:spcBef>
                <a:spcPts val="0"/>
              </a:spcBef>
              <a:buFont typeface="Wingdings" charset="2"/>
              <a:buChar char="Ø"/>
            </a:pPr>
            <a:r>
              <a:rPr lang="en-US" sz="1800" b="1" dirty="0" smtClean="0">
                <a:latin typeface="Arial"/>
                <a:cs typeface="Arial"/>
              </a:rPr>
              <a:t>Social, Cultural, Historical, and</a:t>
            </a:r>
          </a:p>
          <a:p>
            <a:pPr marL="0">
              <a:spcBef>
                <a:spcPts val="0"/>
              </a:spcBef>
              <a:buNone/>
            </a:pPr>
            <a:r>
              <a:rPr lang="en-US" sz="1800" b="1" dirty="0" smtClean="0">
                <a:latin typeface="Arial"/>
                <a:cs typeface="Arial"/>
              </a:rPr>
              <a:t>     Contemporary Context</a:t>
            </a:r>
          </a:p>
          <a:p>
            <a:pPr marL="0">
              <a:spcBef>
                <a:spcPts val="0"/>
              </a:spcBef>
              <a:buFont typeface="Wingdings" charset="2"/>
              <a:buChar char="Ø"/>
            </a:pPr>
            <a:r>
              <a:rPr lang="en-US" sz="1800" b="1" dirty="0" smtClean="0">
                <a:latin typeface="Arial"/>
                <a:cs typeface="Arial"/>
              </a:rPr>
              <a:t>Communication and</a:t>
            </a:r>
          </a:p>
          <a:p>
            <a:pPr marL="0">
              <a:spcBef>
                <a:spcPts val="0"/>
              </a:spcBef>
              <a:buNone/>
            </a:pPr>
            <a:r>
              <a:rPr lang="en-US" sz="1800" b="1" dirty="0" smtClean="0">
                <a:latin typeface="Arial"/>
                <a:cs typeface="Arial"/>
              </a:rPr>
              <a:t>     Collaboration</a:t>
            </a:r>
          </a:p>
          <a:p>
            <a:pPr marL="0">
              <a:spcBef>
                <a:spcPts val="0"/>
              </a:spcBef>
              <a:buNone/>
            </a:pPr>
            <a:endParaRPr lang="en-US" sz="1200" i="1" dirty="0" smtClean="0">
              <a:latin typeface="Arial"/>
              <a:cs typeface="Arial"/>
            </a:endParaRPr>
          </a:p>
          <a:p>
            <a:pPr marL="0">
              <a:spcBef>
                <a:spcPts val="0"/>
              </a:spcBef>
              <a:buNone/>
            </a:pPr>
            <a:r>
              <a:rPr lang="en-US" sz="1200" i="1" dirty="0" smtClean="0">
                <a:latin typeface="Arial"/>
                <a:cs typeface="Arial"/>
              </a:rPr>
              <a:t>From: Howard County Public School System's Transition to Common Core State Standards Wiki Instrumental, Vocal &amp; General Music Practices and Their Relationship with Common Core </a:t>
            </a:r>
          </a:p>
          <a:p>
            <a:pPr marL="0">
              <a:spcBef>
                <a:spcPts val="0"/>
              </a:spcBef>
              <a:buNone/>
            </a:pPr>
            <a:r>
              <a:rPr lang="en-US" sz="1200" dirty="0" smtClean="0">
                <a:hlinkClick r:id="rId2"/>
              </a:rPr>
              <a:t>https://transitiontocommoncore.wikispaces.hcpss.org/Music</a:t>
            </a:r>
            <a:endParaRPr lang="en-US" sz="1200" dirty="0" smtClean="0"/>
          </a:p>
          <a:p>
            <a:pPr marL="0">
              <a:spcBef>
                <a:spcPts val="0"/>
              </a:spcBef>
              <a:buNone/>
            </a:pPr>
            <a:r>
              <a:rPr lang="en-US" sz="1200" dirty="0" smtClean="0"/>
              <a:t> </a:t>
            </a:r>
            <a:endParaRPr lang="en-US" sz="1200" b="1" dirty="0" smtClean="0"/>
          </a:p>
          <a:p>
            <a:pPr>
              <a:buFont typeface="Wingdings" charset="2"/>
              <a:buChar char="Ø"/>
            </a:pPr>
            <a:endParaRPr lang="en-US" sz="1800" b="1" dirty="0" smtClean="0"/>
          </a:p>
          <a:p>
            <a:pPr>
              <a:buNone/>
            </a:pPr>
            <a:endParaRPr lang="en-US" sz="1800" b="1" dirty="0" smtClean="0"/>
          </a:p>
          <a:p>
            <a:pPr>
              <a:buFont typeface="Wingdings" charset="2"/>
              <a:buChar char="Ø"/>
            </a:pPr>
            <a:endParaRPr lang="en-US" sz="1800" b="1" dirty="0" smtClean="0"/>
          </a:p>
          <a:p>
            <a:pPr>
              <a:buNone/>
            </a:pPr>
            <a:r>
              <a:rPr lang="en-US" sz="1200" dirty="0" smtClean="0"/>
              <a:t> </a:t>
            </a:r>
          </a:p>
          <a:p>
            <a:endParaRPr lang="en-US" sz="1800" dirty="0"/>
          </a:p>
        </p:txBody>
      </p:sp>
      <p:sp>
        <p:nvSpPr>
          <p:cNvPr id="9" name="Content Placeholder 8"/>
          <p:cNvSpPr>
            <a:spLocks noGrp="1"/>
          </p:cNvSpPr>
          <p:nvPr>
            <p:ph sz="half" idx="2"/>
          </p:nvPr>
        </p:nvSpPr>
        <p:spPr>
          <a:xfrm>
            <a:off x="4648200" y="2946400"/>
            <a:ext cx="4038600" cy="3911600"/>
          </a:xfrm>
        </p:spPr>
        <p:txBody>
          <a:bodyPr/>
          <a:lstStyle/>
          <a:p>
            <a:pPr marL="0">
              <a:spcBef>
                <a:spcPts val="0"/>
              </a:spcBef>
              <a:buFont typeface="Wingdings" charset="2"/>
              <a:buChar char="Ø"/>
            </a:pPr>
            <a:endParaRPr lang="en-US" sz="1800" b="1" dirty="0" smtClean="0"/>
          </a:p>
          <a:p>
            <a:pPr marL="0">
              <a:spcBef>
                <a:spcPts val="0"/>
              </a:spcBef>
              <a:buNone/>
            </a:pPr>
            <a:endParaRPr lang="en-US" sz="1800" b="1" dirty="0" smtClean="0"/>
          </a:p>
          <a:p>
            <a:pPr marL="0">
              <a:spcBef>
                <a:spcPts val="0"/>
              </a:spcBef>
              <a:buFont typeface="Wingdings" charset="2"/>
              <a:buChar char="Ø"/>
            </a:pPr>
            <a:r>
              <a:rPr lang="en-US" sz="1800" b="1" dirty="0" smtClean="0">
                <a:latin typeface="Arial"/>
                <a:cs typeface="Arial"/>
              </a:rPr>
              <a:t>Flexibility and Adaptability</a:t>
            </a:r>
          </a:p>
          <a:p>
            <a:pPr marL="0">
              <a:spcBef>
                <a:spcPts val="0"/>
              </a:spcBef>
              <a:buFont typeface="Wingdings" charset="2"/>
              <a:buChar char="Ø"/>
            </a:pPr>
            <a:r>
              <a:rPr lang="en-US" sz="1800" b="1" dirty="0" smtClean="0">
                <a:latin typeface="Arial"/>
                <a:cs typeface="Arial"/>
              </a:rPr>
              <a:t>Creativity &amp; Innovation</a:t>
            </a:r>
          </a:p>
          <a:p>
            <a:pPr marL="0">
              <a:spcBef>
                <a:spcPts val="0"/>
              </a:spcBef>
              <a:buFont typeface="Wingdings" charset="2"/>
              <a:buChar char="Ø"/>
            </a:pPr>
            <a:r>
              <a:rPr lang="en-US" sz="1800" b="1" dirty="0" smtClean="0">
                <a:latin typeface="Arial"/>
                <a:cs typeface="Arial"/>
              </a:rPr>
              <a:t>Information, Media, and</a:t>
            </a:r>
          </a:p>
          <a:p>
            <a:pPr marL="0">
              <a:spcBef>
                <a:spcPts val="0"/>
              </a:spcBef>
              <a:buNone/>
            </a:pPr>
            <a:r>
              <a:rPr lang="en-US" sz="1800" b="1" dirty="0" smtClean="0">
                <a:latin typeface="Arial"/>
                <a:cs typeface="Arial"/>
              </a:rPr>
              <a:t>     Technology Literacy</a:t>
            </a:r>
          </a:p>
          <a:p>
            <a:pPr marL="0">
              <a:spcBef>
                <a:spcPts val="0"/>
              </a:spcBef>
              <a:buFont typeface="Wingdings" charset="2"/>
              <a:buChar char="Ø"/>
            </a:pPr>
            <a:r>
              <a:rPr lang="en-US" sz="1800" b="1" dirty="0" smtClean="0">
                <a:latin typeface="Arial"/>
                <a:cs typeface="Arial"/>
              </a:rPr>
              <a:t>Productivity, Accountability and</a:t>
            </a:r>
          </a:p>
          <a:p>
            <a:pPr marL="0">
              <a:spcBef>
                <a:spcPts val="0"/>
              </a:spcBef>
              <a:buNone/>
            </a:pPr>
            <a:r>
              <a:rPr lang="en-US" sz="1800" b="1" dirty="0" smtClean="0">
                <a:latin typeface="Arial"/>
                <a:cs typeface="Arial"/>
              </a:rPr>
              <a:t>     Self- Direction</a:t>
            </a:r>
          </a:p>
          <a:p>
            <a:pPr marL="0">
              <a:spcBef>
                <a:spcPts val="0"/>
              </a:spcBef>
              <a:buFont typeface="Wingdings" charset="2"/>
              <a:buChar char="Ø"/>
            </a:pPr>
            <a:r>
              <a:rPr lang="en-US" sz="1800" b="1" dirty="0" smtClean="0">
                <a:latin typeface="Arial"/>
                <a:cs typeface="Arial"/>
              </a:rPr>
              <a:t>Leadership and Responsibility.</a:t>
            </a:r>
          </a:p>
          <a:p>
            <a:pPr marL="0">
              <a:spcBef>
                <a:spcPts val="0"/>
              </a:spcBef>
              <a:buFont typeface="Wingdings" charset="2"/>
              <a:buChar char="Ø"/>
            </a:pPr>
            <a:r>
              <a:rPr lang="en-US" sz="1800" b="1" dirty="0" smtClean="0">
                <a:latin typeface="Arial"/>
                <a:cs typeface="Arial"/>
              </a:rPr>
              <a:t>Interdisciplinary Themes</a:t>
            </a:r>
          </a:p>
          <a:p>
            <a:pPr marL="0">
              <a:spcBef>
                <a:spcPts val="0"/>
              </a:spcBef>
              <a:buNone/>
            </a:pPr>
            <a:endParaRPr lang="en-US" sz="1800" b="1" dirty="0" smtClean="0">
              <a:latin typeface="Arial"/>
              <a:cs typeface="Arial"/>
            </a:endParaRPr>
          </a:p>
          <a:p>
            <a:pPr marL="0">
              <a:spcBef>
                <a:spcPts val="0"/>
              </a:spcBef>
              <a:buNone/>
            </a:pPr>
            <a:r>
              <a:rPr lang="en-US" sz="1200" i="1" dirty="0" smtClean="0">
                <a:latin typeface="Arial"/>
                <a:cs typeface="Arial"/>
              </a:rPr>
              <a:t>From: The Partnership for 21</a:t>
            </a:r>
            <a:r>
              <a:rPr lang="en-US" sz="1200" i="1" baseline="30000" dirty="0" smtClean="0">
                <a:latin typeface="Arial"/>
                <a:cs typeface="Arial"/>
              </a:rPr>
              <a:t>st</a:t>
            </a:r>
            <a:r>
              <a:rPr lang="en-US" sz="1200" i="1" dirty="0" smtClean="0">
                <a:latin typeface="Arial"/>
                <a:cs typeface="Arial"/>
              </a:rPr>
              <a:t> Century Skills</a:t>
            </a:r>
          </a:p>
          <a:p>
            <a:pPr marL="0">
              <a:spcBef>
                <a:spcPts val="0"/>
              </a:spcBef>
              <a:buNone/>
            </a:pPr>
            <a:r>
              <a:rPr lang="en-US" sz="1200" dirty="0" smtClean="0">
                <a:latin typeface="Arial"/>
                <a:cs typeface="Arial"/>
                <a:hlinkClick r:id="rId3"/>
              </a:rPr>
              <a:t>http://www.p21.org</a:t>
            </a:r>
            <a:endParaRPr lang="en-US" sz="1200" dirty="0" smtClean="0">
              <a:latin typeface="Arial"/>
              <a:cs typeface="Arial"/>
            </a:endParaRPr>
          </a:p>
          <a:p>
            <a:pPr marL="0">
              <a:spcBef>
                <a:spcPts val="0"/>
              </a:spcBef>
              <a:buNone/>
            </a:pPr>
            <a:endParaRPr lang="en-US" sz="1200" dirty="0" smtClean="0">
              <a:latin typeface="Arial"/>
              <a:cs typeface="Arial"/>
            </a:endParaRPr>
          </a:p>
          <a:p>
            <a:endParaRPr lang="en-US" sz="1800" dirty="0"/>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a:off x="3251199" y="830264"/>
            <a:ext cx="3911601" cy="2642503"/>
          </a:xfrm>
          <a:prstGeom prst="rect">
            <a:avLst/>
          </a:prstGeom>
        </p:spPr>
      </p:pic>
      <p:pic>
        <p:nvPicPr>
          <p:cNvPr id="6" name="Picture 5" descr="21st Century Learning.jpg"/>
          <p:cNvPicPr>
            <a:picLocks noChangeAspect="1"/>
          </p:cNvPicPr>
          <p:nvPr/>
        </p:nvPicPr>
        <p:blipFill>
          <a:blip r:embed="rId5">
            <a:clrChange>
              <a:clrFrom>
                <a:srgbClr val="FFFFFF"/>
              </a:clrFrom>
              <a:clrTo>
                <a:srgbClr val="FFFFFF">
                  <a:alpha val="0"/>
                </a:srgbClr>
              </a:clrTo>
            </a:clrChange>
          </a:blip>
          <a:stretch>
            <a:fillRect/>
          </a:stretch>
        </p:blipFill>
        <p:spPr>
          <a:xfrm>
            <a:off x="647700" y="1803400"/>
            <a:ext cx="1739900" cy="1143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l"/>
            <a:r>
              <a:rPr lang="en-US" sz="2400" b="1" dirty="0" smtClean="0">
                <a:latin typeface="Arial"/>
                <a:cs typeface="Arial"/>
              </a:rPr>
              <a:t>Creative Practices:</a:t>
            </a:r>
            <a:endParaRPr lang="en-US" sz="2400" b="1" dirty="0">
              <a:latin typeface="Arial"/>
              <a:cs typeface="Arial"/>
            </a:endParaRPr>
          </a:p>
        </p:txBody>
      </p:sp>
      <p:sp>
        <p:nvSpPr>
          <p:cNvPr id="9" name="Content Placeholder 8"/>
          <p:cNvSpPr>
            <a:spLocks noGrp="1"/>
          </p:cNvSpPr>
          <p:nvPr>
            <p:ph idx="1"/>
          </p:nvPr>
        </p:nvSpPr>
        <p:spPr>
          <a:xfrm>
            <a:off x="457200" y="1600200"/>
            <a:ext cx="8229600" cy="4813300"/>
          </a:xfrm>
        </p:spPr>
        <p:txBody>
          <a:bodyPr/>
          <a:lstStyle/>
          <a:p>
            <a:pPr eaLnBrk="1" hangingPunct="1">
              <a:lnSpc>
                <a:spcPct val="80000"/>
              </a:lnSpc>
              <a:buFont typeface="Wingdings" charset="2"/>
              <a:buChar char="Ø"/>
            </a:pPr>
            <a:r>
              <a:rPr lang="en-US" sz="1800" b="1" dirty="0" smtClean="0">
                <a:latin typeface="Arial"/>
                <a:cs typeface="Arial"/>
              </a:rPr>
              <a:t>Imagine – To form a mental image or concept</a:t>
            </a:r>
          </a:p>
          <a:p>
            <a:pPr eaLnBrk="1" hangingPunct="1">
              <a:lnSpc>
                <a:spcPct val="80000"/>
              </a:lnSpc>
              <a:buFont typeface="Wingdings" charset="2"/>
              <a:buChar char="Ø"/>
            </a:pPr>
            <a:r>
              <a:rPr lang="en-US" sz="1800" b="1" dirty="0" smtClean="0">
                <a:latin typeface="Arial"/>
                <a:cs typeface="Arial"/>
              </a:rPr>
              <a:t>Investigate – To observe or study through exploration or examination</a:t>
            </a:r>
          </a:p>
          <a:p>
            <a:pPr eaLnBrk="1" hangingPunct="1">
              <a:lnSpc>
                <a:spcPct val="80000"/>
              </a:lnSpc>
              <a:buFont typeface="Wingdings" charset="2"/>
              <a:buChar char="Ø"/>
            </a:pPr>
            <a:r>
              <a:rPr lang="en-US" sz="1800" b="1" dirty="0" smtClean="0">
                <a:latin typeface="Arial"/>
                <a:cs typeface="Arial"/>
              </a:rPr>
              <a:t>Construct – To make or form by combining parts or elements</a:t>
            </a:r>
          </a:p>
          <a:p>
            <a:pPr eaLnBrk="1" hangingPunct="1">
              <a:lnSpc>
                <a:spcPct val="80000"/>
              </a:lnSpc>
              <a:buFont typeface="Wingdings" charset="2"/>
              <a:buChar char="Ø"/>
            </a:pPr>
            <a:r>
              <a:rPr lang="en-US" sz="1800" b="1" dirty="0" smtClean="0">
                <a:latin typeface="Arial"/>
                <a:cs typeface="Arial"/>
              </a:rPr>
              <a:t>Reflect – To think deeply or carefully about</a:t>
            </a:r>
          </a:p>
          <a:p>
            <a:pPr eaLnBrk="1" hangingPunct="1">
              <a:lnSpc>
                <a:spcPct val="80000"/>
              </a:lnSpc>
              <a:buNone/>
            </a:pPr>
            <a:endParaRPr lang="en-US" sz="1800" b="1" dirty="0" smtClean="0">
              <a:latin typeface="Arial"/>
              <a:cs typeface="Arial"/>
            </a:endParaRPr>
          </a:p>
          <a:p>
            <a:pPr>
              <a:buNone/>
            </a:pPr>
            <a:r>
              <a:rPr lang="en-US" sz="1200" i="1" dirty="0" smtClean="0">
                <a:latin typeface="Arial"/>
                <a:cs typeface="Arial"/>
              </a:rPr>
              <a:t>From: The Arts and the Common Core: A Review of Connections Between the Common Core State </a:t>
            </a:r>
          </a:p>
          <a:p>
            <a:pPr>
              <a:buNone/>
            </a:pPr>
            <a:r>
              <a:rPr lang="en-US" sz="1200" i="1" dirty="0" smtClean="0">
                <a:latin typeface="Arial"/>
                <a:cs typeface="Arial"/>
              </a:rPr>
              <a:t>Standards and the National Core Arts Standards </a:t>
            </a:r>
          </a:p>
          <a:p>
            <a:pPr>
              <a:buNone/>
            </a:pPr>
            <a:r>
              <a:rPr lang="en-US" sz="1200" i="1" dirty="0" smtClean="0">
                <a:latin typeface="Arial"/>
                <a:cs typeface="Arial"/>
              </a:rPr>
              <a:t>Conceptual Framework </a:t>
            </a:r>
            <a:r>
              <a:rPr lang="en-US" sz="1200" dirty="0" smtClean="0">
                <a:latin typeface="Arial"/>
                <a:cs typeface="Arial"/>
                <a:hlinkClick r:id="rId2"/>
              </a:rPr>
              <a:t>http://nccas.wikispaces.com/Conceptual+Framework</a:t>
            </a:r>
            <a:endParaRPr lang="en-US" sz="1200" dirty="0" smtClean="0">
              <a:latin typeface="Arial"/>
              <a:cs typeface="Arial"/>
            </a:endParaRPr>
          </a:p>
          <a:p>
            <a:pPr>
              <a:buNone/>
            </a:pPr>
            <a:endParaRPr lang="en-US" sz="1200" i="1" dirty="0" smtClean="0">
              <a:latin typeface="Arial"/>
              <a:cs typeface="Arial"/>
            </a:endParaRPr>
          </a:p>
          <a:p>
            <a:pPr>
              <a:buFont typeface="Wingdings" charset="2"/>
              <a:buChar char="Ø"/>
            </a:pPr>
            <a:r>
              <a:rPr lang="en-US" sz="1800" b="1" i="1" dirty="0" smtClean="0">
                <a:latin typeface="Arial"/>
                <a:cs typeface="Arial"/>
              </a:rPr>
              <a:t>National </a:t>
            </a:r>
            <a:r>
              <a:rPr lang="en-US" sz="1800" b="1" i="1" dirty="0" smtClean="0">
                <a:latin typeface="Arial"/>
                <a:cs typeface="Arial"/>
              </a:rPr>
              <a:t>Coalition for Core Arts Standards</a:t>
            </a:r>
            <a:r>
              <a:rPr lang="en-US" sz="1800" b="1" dirty="0" smtClean="0">
                <a:latin typeface="Arial"/>
                <a:cs typeface="Arial"/>
              </a:rPr>
              <a:t>: </a:t>
            </a:r>
            <a:r>
              <a:rPr lang="en-US" sz="1200" dirty="0" smtClean="0">
                <a:latin typeface="Arial"/>
                <a:cs typeface="Arial"/>
                <a:hlinkClick r:id="rId3"/>
              </a:rPr>
              <a:t>http://nccas.wikispaces.com</a:t>
            </a:r>
            <a:endParaRPr lang="en-US" sz="1200" dirty="0" smtClean="0">
              <a:latin typeface="Arial"/>
              <a:cs typeface="Arial"/>
            </a:endParaRPr>
          </a:p>
          <a:p>
            <a:pPr>
              <a:buNone/>
            </a:pPr>
            <a:endParaRPr lang="en-US" sz="1800" b="1" i="1" dirty="0" smtClean="0">
              <a:latin typeface="Arial"/>
              <a:cs typeface="Arial"/>
            </a:endParaRPr>
          </a:p>
          <a:p>
            <a:pPr>
              <a:buNone/>
            </a:pPr>
            <a:endParaRPr lang="en-US" sz="1800" b="1" i="1" dirty="0" smtClean="0">
              <a:latin typeface="Arial"/>
              <a:cs typeface="Arial"/>
            </a:endParaRPr>
          </a:p>
          <a:p>
            <a:pPr>
              <a:buNone/>
            </a:pPr>
            <a:endParaRPr lang="en-US" sz="1800" b="1" i="1" dirty="0" smtClean="0">
              <a:latin typeface="Arial"/>
              <a:cs typeface="Arial"/>
            </a:endParaRPr>
          </a:p>
          <a:p>
            <a:pPr>
              <a:buNone/>
            </a:pPr>
            <a:endParaRPr lang="en-US" sz="1800" b="1" i="1" dirty="0" smtClean="0">
              <a:latin typeface="Arial"/>
              <a:cs typeface="Arial"/>
            </a:endParaRPr>
          </a:p>
          <a:p>
            <a:pPr marL="0">
              <a:spcBef>
                <a:spcPts val="0"/>
              </a:spcBef>
              <a:buFont typeface="Wingdings" charset="2"/>
              <a:buChar char="Ø"/>
            </a:pPr>
            <a:r>
              <a:rPr lang="en-US" sz="1800" b="1" i="1" dirty="0" smtClean="0">
                <a:latin typeface="Arial"/>
                <a:cs typeface="Arial"/>
              </a:rPr>
              <a:t>The Arts and the Common Core: A Review of Connections Between</a:t>
            </a:r>
          </a:p>
          <a:p>
            <a:pPr marL="0">
              <a:spcBef>
                <a:spcPts val="0"/>
              </a:spcBef>
              <a:buNone/>
            </a:pPr>
            <a:r>
              <a:rPr lang="en-US" sz="1800" b="1" i="1" dirty="0" smtClean="0">
                <a:latin typeface="Arial"/>
                <a:cs typeface="Arial"/>
              </a:rPr>
              <a:t>      the Common Core State Standards and the National Core Arts</a:t>
            </a:r>
          </a:p>
          <a:p>
            <a:pPr marL="0">
              <a:spcBef>
                <a:spcPts val="0"/>
              </a:spcBef>
              <a:buNone/>
            </a:pPr>
            <a:r>
              <a:rPr lang="en-US" sz="1800" b="1" i="1" dirty="0" smtClean="0">
                <a:latin typeface="Arial"/>
                <a:cs typeface="Arial"/>
              </a:rPr>
              <a:t>      Standards Conceptual Framework  </a:t>
            </a:r>
            <a:r>
              <a:rPr lang="en-US" sz="1200" u="sng" dirty="0" smtClean="0">
                <a:latin typeface="Arial"/>
                <a:cs typeface="Arial"/>
                <a:hlinkClick r:id="rId2"/>
              </a:rPr>
              <a:t>http://nccas.wikispaces.com/Conceptual+Framework</a:t>
            </a:r>
            <a:endParaRPr lang="en-US" sz="1200" u="sng" dirty="0" smtClean="0">
              <a:latin typeface="Arial"/>
              <a:cs typeface="Arial"/>
            </a:endParaRPr>
          </a:p>
          <a:p>
            <a:pPr marL="0">
              <a:spcBef>
                <a:spcPts val="0"/>
              </a:spcBef>
              <a:buNone/>
            </a:pPr>
            <a:r>
              <a:rPr lang="en-US" sz="1200" dirty="0" smtClean="0">
                <a:latin typeface="Arial"/>
                <a:cs typeface="Arial"/>
              </a:rPr>
              <a:t> </a:t>
            </a:r>
            <a:r>
              <a:rPr lang="en-US" sz="1800" b="1" i="1" dirty="0" smtClean="0">
                <a:latin typeface="Arial"/>
                <a:cs typeface="Arial"/>
              </a:rPr>
              <a:t>		</a:t>
            </a:r>
            <a:endParaRPr lang="en-US" sz="1200" i="1" dirty="0" smtClean="0">
              <a:latin typeface="Arial"/>
              <a:cs typeface="Arial"/>
            </a:endParaRPr>
          </a:p>
          <a:p>
            <a:pPr>
              <a:buNone/>
            </a:pPr>
            <a:endParaRPr lang="en-US" sz="1200" i="1" dirty="0" smtClean="0">
              <a:latin typeface="Arial"/>
              <a:cs typeface="Arial"/>
            </a:endParaRPr>
          </a:p>
          <a:p>
            <a:pPr>
              <a:buNone/>
            </a:pPr>
            <a:endParaRPr lang="en-US" sz="1800" dirty="0"/>
          </a:p>
        </p:txBody>
      </p:sp>
      <p:pic>
        <p:nvPicPr>
          <p:cNvPr id="5" name="Picture 4" descr="logo.jpg"/>
          <p:cNvPicPr>
            <a:picLocks noChangeAspect="1"/>
          </p:cNvPicPr>
          <p:nvPr/>
        </p:nvPicPr>
        <p:blipFill>
          <a:blip r:embed="rId4">
            <a:clrChange>
              <a:clrFrom>
                <a:srgbClr val="FFFFFF"/>
              </a:clrFrom>
              <a:clrTo>
                <a:srgbClr val="FFFFFF">
                  <a:alpha val="0"/>
                </a:srgbClr>
              </a:clrTo>
            </a:clrChange>
          </a:blip>
          <a:stretch>
            <a:fillRect/>
          </a:stretch>
        </p:blipFill>
        <p:spPr>
          <a:xfrm>
            <a:off x="673100" y="4198938"/>
            <a:ext cx="1790756" cy="101599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2400" b="1" dirty="0" smtClean="0">
                <a:latin typeface="Arial"/>
                <a:cs typeface="Arial"/>
              </a:rPr>
              <a:t>                 A Conceptual Framework for Core Arts</a:t>
            </a:r>
            <a:br>
              <a:rPr lang="en-US" sz="2400" b="1" dirty="0" smtClean="0">
                <a:latin typeface="Arial"/>
                <a:cs typeface="Arial"/>
              </a:rPr>
            </a:br>
            <a:r>
              <a:rPr lang="en-US" sz="2400" b="1" dirty="0" smtClean="0">
                <a:latin typeface="Arial"/>
                <a:cs typeface="Arial"/>
              </a:rPr>
              <a:t>                 Learning Matrix:</a:t>
            </a:r>
            <a:endParaRPr lang="en-US" sz="2400" b="1" dirty="0">
              <a:latin typeface="Arial"/>
              <a:cs typeface="Arial"/>
            </a:endParaRPr>
          </a:p>
        </p:txBody>
      </p:sp>
      <p:sp>
        <p:nvSpPr>
          <p:cNvPr id="5" name="Content Placeholder 4"/>
          <p:cNvSpPr>
            <a:spLocks noGrp="1"/>
          </p:cNvSpPr>
          <p:nvPr>
            <p:ph sz="half" idx="1"/>
          </p:nvPr>
        </p:nvSpPr>
        <p:spPr/>
        <p:txBody>
          <a:bodyPr/>
          <a:lstStyle/>
          <a:p>
            <a:pPr>
              <a:buFont typeface="Wingdings" charset="2"/>
              <a:buChar char="Ø"/>
            </a:pPr>
            <a:r>
              <a:rPr lang="en-US" sz="1800" b="1" dirty="0" smtClean="0">
                <a:latin typeface="Arial"/>
                <a:cs typeface="Arial"/>
              </a:rPr>
              <a:t>Artistic Literacy</a:t>
            </a:r>
          </a:p>
          <a:p>
            <a:pPr>
              <a:buFont typeface="Wingdings" charset="2"/>
              <a:buChar char="Ø"/>
            </a:pPr>
            <a:r>
              <a:rPr lang="en-US" sz="1800" b="1" dirty="0" smtClean="0">
                <a:latin typeface="Arial"/>
                <a:cs typeface="Arial"/>
              </a:rPr>
              <a:t>Provide for arts in a balanced core curriculum</a:t>
            </a:r>
          </a:p>
          <a:p>
            <a:pPr>
              <a:buFont typeface="Wingdings" charset="2"/>
              <a:buChar char="Ø"/>
            </a:pPr>
            <a:r>
              <a:rPr lang="en-US" sz="1800" b="1" dirty="0" smtClean="0">
                <a:latin typeface="Arial"/>
                <a:cs typeface="Arial"/>
              </a:rPr>
              <a:t>Meet needs for 21</a:t>
            </a:r>
            <a:r>
              <a:rPr lang="en-US" sz="1800" b="1" baseline="30000" dirty="0" smtClean="0">
                <a:latin typeface="Arial"/>
                <a:cs typeface="Arial"/>
              </a:rPr>
              <a:t>st</a:t>
            </a:r>
            <a:r>
              <a:rPr lang="en-US" sz="1800" b="1" dirty="0" smtClean="0">
                <a:latin typeface="Arial"/>
                <a:cs typeface="Arial"/>
              </a:rPr>
              <a:t> Century skills</a:t>
            </a:r>
          </a:p>
          <a:p>
            <a:pPr>
              <a:buFont typeface="Wingdings" charset="2"/>
              <a:buChar char="Ø"/>
            </a:pPr>
            <a:r>
              <a:rPr lang="en-US" sz="1800" b="1" dirty="0" smtClean="0">
                <a:latin typeface="Arial"/>
                <a:cs typeface="Arial"/>
              </a:rPr>
              <a:t>Guide curriculum development and instructional practice in five arts disciplines: </a:t>
            </a:r>
          </a:p>
          <a:p>
            <a:pPr lvl="1">
              <a:buFont typeface="Wingdings" charset="2"/>
              <a:buChar char="Ø"/>
            </a:pPr>
            <a:r>
              <a:rPr lang="en-US" sz="1400" b="1" dirty="0" smtClean="0">
                <a:latin typeface="Arial"/>
                <a:cs typeface="Arial"/>
              </a:rPr>
              <a:t>Dance</a:t>
            </a:r>
          </a:p>
          <a:p>
            <a:pPr lvl="1">
              <a:buFont typeface="Wingdings" charset="2"/>
              <a:buChar char="Ø"/>
            </a:pPr>
            <a:r>
              <a:rPr lang="en-US" sz="1400" b="1" dirty="0" smtClean="0">
                <a:latin typeface="Arial"/>
                <a:cs typeface="Arial"/>
              </a:rPr>
              <a:t>Media Arts</a:t>
            </a:r>
          </a:p>
          <a:p>
            <a:pPr lvl="1">
              <a:buFont typeface="Wingdings" charset="2"/>
              <a:buChar char="Ø"/>
            </a:pPr>
            <a:r>
              <a:rPr lang="en-US" sz="1400" b="1" dirty="0" smtClean="0">
                <a:latin typeface="Arial"/>
                <a:cs typeface="Arial"/>
              </a:rPr>
              <a:t>Music</a:t>
            </a:r>
          </a:p>
          <a:p>
            <a:pPr lvl="1">
              <a:buFont typeface="Wingdings" charset="2"/>
              <a:buChar char="Ø"/>
            </a:pPr>
            <a:r>
              <a:rPr lang="en-US" sz="1400" b="1" dirty="0" smtClean="0">
                <a:latin typeface="Arial"/>
                <a:cs typeface="Arial"/>
              </a:rPr>
              <a:t>Theatre</a:t>
            </a:r>
          </a:p>
          <a:p>
            <a:pPr lvl="1">
              <a:buFont typeface="Wingdings" charset="2"/>
              <a:buChar char="Ø"/>
            </a:pPr>
            <a:r>
              <a:rPr lang="en-US" sz="1400" b="1" dirty="0" smtClean="0">
                <a:latin typeface="Arial"/>
                <a:cs typeface="Arial"/>
              </a:rPr>
              <a:t>Visual Arts</a:t>
            </a:r>
            <a:endParaRPr lang="en-US" sz="1400" b="1" dirty="0" smtClean="0">
              <a:latin typeface="Arial"/>
              <a:cs typeface="Arial"/>
              <a:hlinkClick r:id="rId2"/>
            </a:endParaRPr>
          </a:p>
          <a:p>
            <a:pPr>
              <a:buNone/>
            </a:pPr>
            <a:endParaRPr lang="en-US" sz="1200" dirty="0" smtClean="0">
              <a:latin typeface="Arial"/>
              <a:cs typeface="Arial"/>
              <a:hlinkClick r:id="rId2"/>
            </a:endParaRPr>
          </a:p>
          <a:p>
            <a:pPr>
              <a:buNone/>
            </a:pPr>
            <a:endParaRPr lang="en-US" sz="1200" dirty="0" smtClean="0">
              <a:latin typeface="Arial"/>
              <a:cs typeface="Arial"/>
              <a:hlinkClick r:id="rId2"/>
            </a:endParaRPr>
          </a:p>
          <a:p>
            <a:pPr>
              <a:buNone/>
            </a:pPr>
            <a:endParaRPr lang="en-US" sz="1200" dirty="0" smtClean="0">
              <a:latin typeface="Arial"/>
              <a:cs typeface="Arial"/>
              <a:hlinkClick r:id="rId2"/>
            </a:endParaRPr>
          </a:p>
          <a:p>
            <a:pPr>
              <a:buNone/>
            </a:pPr>
            <a:endParaRPr lang="en-US" dirty="0"/>
          </a:p>
        </p:txBody>
      </p:sp>
      <p:sp>
        <p:nvSpPr>
          <p:cNvPr id="6" name="Content Placeholder 5"/>
          <p:cNvSpPr>
            <a:spLocks noGrp="1"/>
          </p:cNvSpPr>
          <p:nvPr>
            <p:ph sz="half" idx="2"/>
          </p:nvPr>
        </p:nvSpPr>
        <p:spPr>
          <a:xfrm>
            <a:off x="4648200" y="1117600"/>
            <a:ext cx="4038600" cy="6172200"/>
          </a:xfrm>
        </p:spPr>
        <p:txBody>
          <a:bodyPr/>
          <a:lstStyle/>
          <a:p>
            <a:pPr>
              <a:buNone/>
            </a:pPr>
            <a:endParaRPr lang="en-US" sz="1800" b="1" dirty="0" smtClean="0">
              <a:latin typeface="Arial"/>
              <a:cs typeface="Arial"/>
            </a:endParaRPr>
          </a:p>
          <a:p>
            <a:pPr>
              <a:buFont typeface="Wingdings" charset="2"/>
              <a:buChar char="Ø"/>
            </a:pPr>
            <a:r>
              <a:rPr lang="en-US" sz="1800" b="1" dirty="0" smtClean="0">
                <a:latin typeface="Arial"/>
                <a:cs typeface="Arial"/>
              </a:rPr>
              <a:t>Philosophical Foundations              Lifelong Goals </a:t>
            </a:r>
          </a:p>
          <a:p>
            <a:pPr>
              <a:buFont typeface="Wingdings" charset="2"/>
              <a:buChar char="Ø"/>
            </a:pPr>
            <a:r>
              <a:rPr lang="en-US" sz="1800" b="1" dirty="0" smtClean="0">
                <a:latin typeface="Arial"/>
                <a:cs typeface="Arial"/>
              </a:rPr>
              <a:t>Enduring Understandings and</a:t>
            </a:r>
          </a:p>
          <a:p>
            <a:pPr>
              <a:buNone/>
            </a:pPr>
            <a:r>
              <a:rPr lang="en-US" sz="1800" b="1" dirty="0" smtClean="0">
                <a:latin typeface="Arial"/>
                <a:cs typeface="Arial"/>
              </a:rPr>
              <a:t>      Essential </a:t>
            </a:r>
            <a:r>
              <a:rPr lang="en-US" sz="1800" b="1" dirty="0" smtClean="0">
                <a:latin typeface="Arial"/>
                <a:cs typeface="Arial"/>
              </a:rPr>
              <a:t>Questions </a:t>
            </a:r>
            <a:endParaRPr lang="en-US" sz="1800" b="1" dirty="0" smtClean="0">
              <a:latin typeface="Arial"/>
              <a:cs typeface="Arial"/>
            </a:endParaRPr>
          </a:p>
          <a:p>
            <a:pPr>
              <a:buFont typeface="Wingdings" charset="2"/>
              <a:buChar char="Ø"/>
            </a:pPr>
            <a:r>
              <a:rPr lang="en-US" sz="1800" b="1" dirty="0" smtClean="0">
                <a:latin typeface="Arial"/>
                <a:cs typeface="Arial"/>
              </a:rPr>
              <a:t>Artistic Processes: </a:t>
            </a:r>
          </a:p>
          <a:p>
            <a:pPr lvl="1">
              <a:buFont typeface="Wingdings" charset="2"/>
              <a:buChar char="Ø"/>
            </a:pPr>
            <a:r>
              <a:rPr lang="en-US" sz="1400" b="1" dirty="0" smtClean="0">
                <a:latin typeface="Arial"/>
                <a:cs typeface="Arial"/>
              </a:rPr>
              <a:t>Creating</a:t>
            </a:r>
          </a:p>
          <a:p>
            <a:pPr lvl="1">
              <a:buFont typeface="Wingdings" charset="2"/>
              <a:buChar char="Ø"/>
            </a:pPr>
            <a:r>
              <a:rPr lang="en-US" sz="1400" b="1" dirty="0" smtClean="0">
                <a:latin typeface="Arial"/>
                <a:cs typeface="Arial"/>
              </a:rPr>
              <a:t>Performing</a:t>
            </a:r>
          </a:p>
          <a:p>
            <a:pPr lvl="1">
              <a:buFont typeface="Wingdings" charset="2"/>
              <a:buChar char="Ø"/>
            </a:pPr>
            <a:r>
              <a:rPr lang="en-US" sz="1400" b="1" dirty="0" smtClean="0">
                <a:latin typeface="Arial"/>
                <a:cs typeface="Arial"/>
              </a:rPr>
              <a:t>Presenting</a:t>
            </a:r>
          </a:p>
          <a:p>
            <a:pPr lvl="1">
              <a:buFont typeface="Wingdings" charset="2"/>
              <a:buChar char="Ø"/>
            </a:pPr>
            <a:r>
              <a:rPr lang="en-US" sz="1400" b="1" dirty="0" smtClean="0">
                <a:latin typeface="Arial"/>
                <a:cs typeface="Arial"/>
              </a:rPr>
              <a:t>Producing</a:t>
            </a:r>
          </a:p>
          <a:p>
            <a:pPr lvl="1">
              <a:buFont typeface="Wingdings" charset="2"/>
              <a:buChar char="Ø"/>
            </a:pPr>
            <a:r>
              <a:rPr lang="en-US" sz="1400" b="1" dirty="0" smtClean="0">
                <a:latin typeface="Arial"/>
                <a:cs typeface="Arial"/>
              </a:rPr>
              <a:t>Responding</a:t>
            </a:r>
          </a:p>
          <a:p>
            <a:pPr lvl="1">
              <a:buFont typeface="Wingdings" charset="2"/>
              <a:buChar char="Ø"/>
            </a:pPr>
            <a:r>
              <a:rPr lang="en-US" sz="1400" b="1" dirty="0" smtClean="0">
                <a:latin typeface="Arial"/>
                <a:cs typeface="Arial"/>
              </a:rPr>
              <a:t>Connecting </a:t>
            </a:r>
          </a:p>
          <a:p>
            <a:pPr>
              <a:buFont typeface="Wingdings" charset="2"/>
              <a:buChar char="Ø"/>
            </a:pPr>
            <a:r>
              <a:rPr lang="en-US" sz="1800" b="1" dirty="0" smtClean="0">
                <a:latin typeface="Arial"/>
                <a:cs typeface="Arial"/>
              </a:rPr>
              <a:t>Process Components, Anchor and Performance Standards</a:t>
            </a:r>
          </a:p>
          <a:p>
            <a:pPr>
              <a:buFont typeface="Wingdings" charset="2"/>
              <a:buChar char="Ø"/>
            </a:pPr>
            <a:r>
              <a:rPr lang="en-US" sz="1800" b="1" dirty="0" smtClean="0">
                <a:latin typeface="Arial"/>
                <a:cs typeface="Arial"/>
              </a:rPr>
              <a:t>Model Cornerstone </a:t>
            </a:r>
            <a:r>
              <a:rPr lang="en-US" sz="1800" b="1" dirty="0" smtClean="0">
                <a:latin typeface="Arial"/>
                <a:cs typeface="Arial"/>
              </a:rPr>
              <a:t>Assessments </a:t>
            </a:r>
            <a:endParaRPr lang="en-US" sz="1800" b="1" dirty="0" smtClean="0">
              <a:latin typeface="Arial"/>
              <a:cs typeface="Arial"/>
            </a:endParaRPr>
          </a:p>
          <a:p>
            <a:pPr>
              <a:buFont typeface="Wingdings" charset="2"/>
              <a:buChar char="Ø"/>
            </a:pPr>
            <a:r>
              <a:rPr lang="en-US" sz="1800" b="1" dirty="0" smtClean="0">
                <a:latin typeface="Arial"/>
                <a:cs typeface="Arial"/>
              </a:rPr>
              <a:t>Connects to Common Core English Language Arts, Math</a:t>
            </a:r>
          </a:p>
          <a:p>
            <a:pPr>
              <a:buNone/>
            </a:pPr>
            <a:r>
              <a:rPr lang="en-US" sz="1800" b="1" dirty="0" smtClean="0">
                <a:latin typeface="Arial"/>
                <a:cs typeface="Arial"/>
              </a:rPr>
              <a:t>      Standards</a:t>
            </a:r>
          </a:p>
          <a:p>
            <a:endParaRPr lang="en-US" sz="1800" dirty="0"/>
          </a:p>
        </p:txBody>
      </p:sp>
      <p:pic>
        <p:nvPicPr>
          <p:cNvPr id="7" name="Picture 6" descr="logo.jpg"/>
          <p:cNvPicPr>
            <a:picLocks noChangeAspect="1"/>
          </p:cNvPicPr>
          <p:nvPr/>
        </p:nvPicPr>
        <p:blipFill>
          <a:blip r:embed="rId3">
            <a:clrChange>
              <a:clrFrom>
                <a:srgbClr val="FFFFFF"/>
              </a:clrFrom>
              <a:clrTo>
                <a:srgbClr val="FFFFFF">
                  <a:alpha val="0"/>
                </a:srgbClr>
              </a:clrTo>
            </a:clrChange>
          </a:blip>
          <a:stretch>
            <a:fillRect/>
          </a:stretch>
        </p:blipFill>
        <p:spPr>
          <a:xfrm>
            <a:off x="190500" y="274638"/>
            <a:ext cx="1790756" cy="1015999"/>
          </a:xfrm>
          <a:prstGeom prst="rect">
            <a:avLst/>
          </a:prstGeom>
        </p:spPr>
      </p:pic>
      <p:sp>
        <p:nvSpPr>
          <p:cNvPr id="8" name="Rectangle 7"/>
          <p:cNvSpPr/>
          <p:nvPr/>
        </p:nvSpPr>
        <p:spPr>
          <a:xfrm>
            <a:off x="863600" y="5479832"/>
            <a:ext cx="3943043" cy="646331"/>
          </a:xfrm>
          <a:prstGeom prst="rect">
            <a:avLst/>
          </a:prstGeom>
        </p:spPr>
        <p:txBody>
          <a:bodyPr wrap="none">
            <a:spAutoFit/>
          </a:bodyPr>
          <a:lstStyle/>
          <a:p>
            <a:pPr>
              <a:buNone/>
            </a:pPr>
            <a:r>
              <a:rPr lang="en-US" sz="1200" i="1" dirty="0" smtClean="0">
                <a:latin typeface="Arial"/>
                <a:cs typeface="Arial"/>
              </a:rPr>
              <a:t>From: A Conceptual Framework for Core Arts Learning</a:t>
            </a:r>
            <a:endParaRPr lang="en-US" sz="1200" i="1" dirty="0" smtClean="0">
              <a:latin typeface="Arial"/>
              <a:cs typeface="Arial"/>
              <a:hlinkClick r:id="rId2"/>
            </a:endParaRPr>
          </a:p>
          <a:p>
            <a:pPr>
              <a:buNone/>
            </a:pPr>
            <a:r>
              <a:rPr lang="en-US" sz="1200" dirty="0" smtClean="0">
                <a:latin typeface="Arial"/>
                <a:cs typeface="Arial"/>
                <a:hlinkClick r:id="rId4"/>
              </a:rPr>
              <a:t>http://nccas.wikispaces.com/Conceptual+</a:t>
            </a:r>
            <a:r>
              <a:rPr lang="en-US" sz="1200" dirty="0" smtClean="0">
                <a:latin typeface="Arial"/>
                <a:cs typeface="Arial"/>
                <a:hlinkClick r:id="rId4"/>
              </a:rPr>
              <a:t>Framework</a:t>
            </a:r>
            <a:endParaRPr lang="en-US" sz="1200" dirty="0" smtClean="0">
              <a:latin typeface="Arial"/>
              <a:cs typeface="Arial"/>
            </a:endParaRPr>
          </a:p>
          <a:p>
            <a:pPr>
              <a:buNone/>
            </a:pPr>
            <a:endParaRPr lang="en-US" sz="1200" dirty="0" smtClean="0">
              <a:latin typeface="Arial"/>
              <a:cs typeface="Arial"/>
            </a:endParaRPr>
          </a:p>
        </p:txBody>
      </p:sp>
      <p:cxnSp>
        <p:nvCxnSpPr>
          <p:cNvPr id="10" name="Straight Arrow Connector 9"/>
          <p:cNvCxnSpPr/>
          <p:nvPr/>
        </p:nvCxnSpPr>
        <p:spPr>
          <a:xfrm>
            <a:off x="8074025" y="1600200"/>
            <a:ext cx="612775" cy="1588"/>
          </a:xfrm>
          <a:prstGeom prst="straightConnector1">
            <a:avLst/>
          </a:prstGeom>
          <a:ln w="31750">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10035</TotalTime>
  <Words>8881</Words>
  <Application>Microsoft Macintosh PowerPoint</Application>
  <PresentationFormat>On-screen Show (4:3)</PresentationFormat>
  <Paragraphs>1052</Paragraphs>
  <Slides>44</Slides>
  <Notes>3</Notes>
  <HiddenSlides>0</HiddenSlides>
  <MMClips>0</MMClips>
  <ScaleCrop>false</ScaleCrop>
  <HeadingPairs>
    <vt:vector size="4" baseType="variant">
      <vt:variant>
        <vt:lpstr>Design Template</vt:lpstr>
      </vt:variant>
      <vt:variant>
        <vt:i4>1</vt:i4>
      </vt:variant>
      <vt:variant>
        <vt:lpstr>Slide Titles</vt:lpstr>
      </vt:variant>
      <vt:variant>
        <vt:i4>44</vt:i4>
      </vt:variant>
    </vt:vector>
  </HeadingPairs>
  <TitlesOfParts>
    <vt:vector size="45" baseType="lpstr">
      <vt:lpstr>Office Theme</vt:lpstr>
      <vt:lpstr>Mus Tech+Language Arts+Math: Technology Driven Music Projects To Support Language Arts and Math  Standards In The Common Core </vt:lpstr>
      <vt:lpstr>Introduction:</vt:lpstr>
      <vt:lpstr>The Common Core State Standards Initiative, PARCC, and the Indiana Common Core State Standards:</vt:lpstr>
      <vt:lpstr>Slide 4</vt:lpstr>
      <vt:lpstr>Indiana Arts and the Common Core:</vt:lpstr>
      <vt:lpstr> The Common Core State Standards and the Arts: </vt:lpstr>
      <vt:lpstr>Common Core and the Arts in the Context of 21st Century Learning:</vt:lpstr>
      <vt:lpstr>Creative Practices:</vt:lpstr>
      <vt:lpstr>                 A Conceptual Framework for Core Arts                  Learning Matrix:</vt:lpstr>
      <vt:lpstr>Common Core and the Arts in the Context of Reading Literacy in Music Class:</vt:lpstr>
      <vt:lpstr>What Is Close Reading?</vt:lpstr>
      <vt:lpstr>Close Reading Common Core Alignment  In Music Class:</vt:lpstr>
      <vt:lpstr>Common Core and the Arts in the Context of Writing Literacy in Music Class:</vt:lpstr>
      <vt:lpstr>Correlations Between the Creative Writing Composition and Music Composition Process:</vt:lpstr>
      <vt:lpstr>Creative Writing and Music Composition Instruction Process Components Correlations:</vt:lpstr>
      <vt:lpstr>Selected Common Core Writing (Grade 4) and Music Core Arts Standards (Grade 4-Draft) (Note: portions only):</vt:lpstr>
      <vt:lpstr>Selected Common Core Writing (Grade 4) and Music Core Arts Standards (Grade 4-Draft) Pg. 2:</vt:lpstr>
      <vt:lpstr>Common Core Aligned Cross-Curricular Project Objectives Example:</vt:lpstr>
      <vt:lpstr>Common Core Aligned Cross-Curricular Project Objectives Example Pg. 2:</vt:lpstr>
      <vt:lpstr>Supporting Common Core Writing Standards in Music Class:</vt:lpstr>
      <vt:lpstr>Digital Storytelling with iPads and in the Music Technology Lab:</vt:lpstr>
      <vt:lpstr>Resources for Digital Storytelling with iPads and in the Music Technology Lab:</vt:lpstr>
      <vt:lpstr>Resources for Digital Storytelling with iPads and in the Music Technology Lab Pg. 2: </vt:lpstr>
      <vt:lpstr>Resources for Digital Storytelling with iPads and in the Music Technology Lab Pg. 3:</vt:lpstr>
      <vt:lpstr>Resources for Digital Storytelling with iPads and in the Music Technology Lab Pg. 4:</vt:lpstr>
      <vt:lpstr>Resources for Digital Storytelling with iPads and in the Music Technology Lab Pg. 5:</vt:lpstr>
      <vt:lpstr>Resources for Digital Storytelling with iPads and in the Music Technology Lab Pg. 6:</vt:lpstr>
      <vt:lpstr>Resources for Digital Storytelling with iPads and in the Music Technology Lab Pg. 7:</vt:lpstr>
      <vt:lpstr>Hardware Resources for Digital Storytelling with iPads and in the Music Technology Lab:</vt:lpstr>
      <vt:lpstr>Selected Writing and Music Composition Related Projects:</vt:lpstr>
      <vt:lpstr>Why Music Composition Via Notation in the Elementary School Music Setting?</vt:lpstr>
      <vt:lpstr>How to create an “Aura” Using Aurasma: </vt:lpstr>
      <vt:lpstr>Common Core and the Arts in the Context of Mathematics in Music Class:</vt:lpstr>
      <vt:lpstr> Selected Mathematics Common Core Standards (Grade 4) and Correlated RISE Goal Strategies: </vt:lpstr>
      <vt:lpstr> Selected Mathematics Common Core Standards (Grade 4) and Correlated RISE Goal Strategies Pg. 2: </vt:lpstr>
      <vt:lpstr>Selected Mathematics Common Core Standards (Grade 4) and Correlated RISE Goal Strategies Pg. 3:</vt:lpstr>
      <vt:lpstr>Selected Mathematics and Music Related Project:</vt:lpstr>
      <vt:lpstr>Math and Music Resources with iPads and in the Music Technology Lab: </vt:lpstr>
      <vt:lpstr>Session Sources:</vt:lpstr>
      <vt:lpstr>Session Sources Pg. 2:</vt:lpstr>
      <vt:lpstr>Session Sources Pg. 3:</vt:lpstr>
      <vt:lpstr>Session Sources Pg. 4:</vt:lpstr>
      <vt:lpstr>Session Links:</vt:lpstr>
      <vt:lpstr>Contact Info:</vt:lpstr>
    </vt:vector>
  </TitlesOfParts>
  <Company>Haley Elementary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Infusing Wordle  For Cross-Curricular Projects  In The Music Classroom </dc:title>
  <dc:creator>Wendy Bloom</dc:creator>
  <cp:lastModifiedBy>Wendy Bloom</cp:lastModifiedBy>
  <cp:revision>469</cp:revision>
  <cp:lastPrinted>2014-01-21T00:36:29Z</cp:lastPrinted>
  <dcterms:created xsi:type="dcterms:W3CDTF">2014-01-27T20:07:52Z</dcterms:created>
  <dcterms:modified xsi:type="dcterms:W3CDTF">2014-01-27T21:02:16Z</dcterms:modified>
</cp:coreProperties>
</file>